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83"/>
  </p:notesMasterIdLst>
  <p:handoutMasterIdLst>
    <p:handoutMasterId r:id="rId84"/>
  </p:handoutMasterIdLst>
  <p:sldIdLst>
    <p:sldId id="256" r:id="rId2"/>
    <p:sldId id="258" r:id="rId3"/>
    <p:sldId id="259" r:id="rId4"/>
    <p:sldId id="260" r:id="rId5"/>
    <p:sldId id="261" r:id="rId6"/>
    <p:sldId id="351" r:id="rId7"/>
    <p:sldId id="263" r:id="rId8"/>
    <p:sldId id="326" r:id="rId9"/>
    <p:sldId id="356" r:id="rId10"/>
    <p:sldId id="357" r:id="rId11"/>
    <p:sldId id="269" r:id="rId12"/>
    <p:sldId id="267" r:id="rId13"/>
    <p:sldId id="268" r:id="rId14"/>
    <p:sldId id="334" r:id="rId15"/>
    <p:sldId id="331" r:id="rId16"/>
    <p:sldId id="402" r:id="rId17"/>
    <p:sldId id="360" r:id="rId18"/>
    <p:sldId id="359" r:id="rId19"/>
    <p:sldId id="358" r:id="rId20"/>
    <p:sldId id="276" r:id="rId21"/>
    <p:sldId id="264" r:id="rId22"/>
    <p:sldId id="283" r:id="rId23"/>
    <p:sldId id="342" r:id="rId24"/>
    <p:sldId id="361" r:id="rId25"/>
    <p:sldId id="284" r:id="rId26"/>
    <p:sldId id="287" r:id="rId27"/>
    <p:sldId id="344" r:id="rId28"/>
    <p:sldId id="362" r:id="rId29"/>
    <p:sldId id="289" r:id="rId30"/>
    <p:sldId id="350" r:id="rId31"/>
    <p:sldId id="288" r:id="rId32"/>
    <p:sldId id="291" r:id="rId33"/>
    <p:sldId id="293" r:id="rId34"/>
    <p:sldId id="294" r:id="rId35"/>
    <p:sldId id="295" r:id="rId36"/>
    <p:sldId id="292" r:id="rId37"/>
    <p:sldId id="307" r:id="rId38"/>
    <p:sldId id="363" r:id="rId39"/>
    <p:sldId id="364" r:id="rId40"/>
    <p:sldId id="308" r:id="rId41"/>
    <p:sldId id="309" r:id="rId42"/>
    <p:sldId id="310" r:id="rId43"/>
    <p:sldId id="353" r:id="rId44"/>
    <p:sldId id="348" r:id="rId45"/>
    <p:sldId id="366" r:id="rId46"/>
    <p:sldId id="314" r:id="rId47"/>
    <p:sldId id="403" r:id="rId48"/>
    <p:sldId id="322" r:id="rId49"/>
    <p:sldId id="354" r:id="rId50"/>
    <p:sldId id="355" r:id="rId51"/>
    <p:sldId id="323" r:id="rId52"/>
    <p:sldId id="370" r:id="rId53"/>
    <p:sldId id="373" r:id="rId54"/>
    <p:sldId id="273" r:id="rId55"/>
    <p:sldId id="271" r:id="rId56"/>
    <p:sldId id="332" r:id="rId57"/>
    <p:sldId id="384" r:id="rId58"/>
    <p:sldId id="385" r:id="rId59"/>
    <p:sldId id="386" r:id="rId60"/>
    <p:sldId id="280" r:id="rId61"/>
    <p:sldId id="281" r:id="rId62"/>
    <p:sldId id="333" r:id="rId63"/>
    <p:sldId id="380" r:id="rId64"/>
    <p:sldId id="382" r:id="rId65"/>
    <p:sldId id="383" r:id="rId66"/>
    <p:sldId id="297" r:id="rId67"/>
    <p:sldId id="336" r:id="rId68"/>
    <p:sldId id="387" r:id="rId69"/>
    <p:sldId id="389" r:id="rId70"/>
    <p:sldId id="390" r:id="rId71"/>
    <p:sldId id="300" r:id="rId72"/>
    <p:sldId id="391" r:id="rId73"/>
    <p:sldId id="392" r:id="rId74"/>
    <p:sldId id="393" r:id="rId75"/>
    <p:sldId id="303" r:id="rId76"/>
    <p:sldId id="304" r:id="rId77"/>
    <p:sldId id="401" r:id="rId78"/>
    <p:sldId id="395" r:id="rId79"/>
    <p:sldId id="396" r:id="rId80"/>
    <p:sldId id="318" r:id="rId81"/>
    <p:sldId id="319" r:id="rId82"/>
  </p:sldIdLst>
  <p:sldSz cx="12192000" cy="6858000"/>
  <p:notesSz cx="6954838" cy="9239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lliam Stumbo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  <a:srgbClr val="FFCC66"/>
    <a:srgbClr val="008000"/>
    <a:srgbClr val="00447F"/>
    <a:srgbClr val="F5770F"/>
    <a:srgbClr val="7E542A"/>
    <a:srgbClr val="996633"/>
    <a:srgbClr val="385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E1D3A8-00AF-463B-9730-598DFC719719}" v="8" dt="2022-08-08T12:31:00.4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2894" autoAdjust="0"/>
  </p:normalViewPr>
  <p:slideViewPr>
    <p:cSldViewPr snapToGrid="0">
      <p:cViewPr varScale="1">
        <p:scale>
          <a:sx n="75" d="100"/>
          <a:sy n="75" d="100"/>
        </p:scale>
        <p:origin x="890" y="2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5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handoutMaster" Target="handoutMasters/handoutMaster1.xml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microsoft.com/office/2015/10/relationships/revisionInfo" Target="revisionInfo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936747EA-CF08-4F86-AAE6-E4E3F132462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E1AD253-A247-4840-AA7A-E368F62C63E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9466" y="0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DD4A3570-0E2E-45CD-8B7F-CCA9A59FD3A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5684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C12088AD-4F66-4A44-91E9-55072E17ABA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9466" y="8775684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4AB3414-F9CC-4739-B33C-3008749316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2462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F938FF31-6DEE-44BF-88F2-DC98FFEBB10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2B73DF5F-DB51-4D39-94B2-2D51094EE3D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41075" y="0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CCCBDDE-7F2C-44E2-B4A6-D166BF6AD2A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98463" y="693738"/>
            <a:ext cx="6157912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4C246665-24DB-4387-9290-3D77AFC1A35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7312" y="4388644"/>
            <a:ext cx="5100215" cy="415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438" name="Rectangle 6">
            <a:extLst>
              <a:ext uri="{FF2B5EF4-FFF2-40B4-BE49-F238E27FC236}">
                <a16:creationId xmlns:a16="http://schemas.microsoft.com/office/drawing/2014/main" id="{3D635D2D-2374-4FC1-9CC9-775E77C9A6D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7287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>
            <a:extLst>
              <a:ext uri="{FF2B5EF4-FFF2-40B4-BE49-F238E27FC236}">
                <a16:creationId xmlns:a16="http://schemas.microsoft.com/office/drawing/2014/main" id="{B83BB438-9424-4D98-BA9E-AE4567FFB6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41075" y="8777287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72534F2-6FF8-42C7-B200-CB801DE8EC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34872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ＭＳ Ｐゴシック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a </a:t>
            </a:r>
            <a:r>
              <a:rPr lang="en-US" dirty="0" err="1"/>
              <a:t>TreeMap</a:t>
            </a:r>
            <a:r>
              <a:rPr lang="en-US" dirty="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1649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8048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8463" y="693738"/>
            <a:ext cx="6157912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Difference: </a:t>
            </a:r>
          </a:p>
          <a:p>
            <a:r>
              <a:rPr lang="en-US" dirty="0"/>
              <a:t>CS – small scale (these 2 entities)</a:t>
            </a:r>
          </a:p>
          <a:p>
            <a:r>
              <a:rPr lang="en-US" dirty="0"/>
              <a:t>SOA – whole enterprise system is designed this way</a:t>
            </a:r>
          </a:p>
          <a:p>
            <a:r>
              <a:rPr lang="en-US" dirty="0"/>
              <a:t>Fundamentally - about the same story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90504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2534F2-6FF8-42C7-B200-CB801DE8EC7E}" type="slidenum">
              <a:rPr lang="en-US" altLang="en-US" smtClean="0"/>
              <a:pPr>
                <a:defRPr/>
              </a:pPr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8380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726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096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80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9"/>
            <a:ext cx="7734300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531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28D29-1ECB-41DF-951B-2A23F95AD026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762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2327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7"/>
            <a:ext cx="4937760" cy="40233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737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39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63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7/9/2026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341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3650" y="731520"/>
            <a:ext cx="6679191" cy="52578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7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08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12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1" y="6334316"/>
            <a:ext cx="12192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79" y="1845734"/>
            <a:ext cx="100584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90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A_Pattern_Languag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oracle.com/cd/E15261_01/tuxedo/docs11gr1/tech_articles/index.html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hyperlink" Target="http://martinfowler.com/articles/microservices.html" TargetMode="Externa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Chapter 13: Architecture Patterns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AU" sz="1800" dirty="0"/>
              <a:t>Software architecture in Practice Chapter 13</a:t>
            </a:r>
          </a:p>
        </p:txBody>
      </p:sp>
    </p:spTree>
    <p:extLst>
      <p:ext uri="{BB962C8B-B14F-4D97-AF65-F5344CB8AC3E}">
        <p14:creationId xmlns:p14="http://schemas.microsoft.com/office/powerpoint/2010/main" val="1056779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E1FC6-9FA8-3E24-F2CE-833B672E0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274CA-1DB6-15EE-9551-7E9286565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Layered</a:t>
            </a:r>
            <a:r>
              <a:rPr lang="en-US" baseline="0" dirty="0"/>
              <a:t> </a:t>
            </a:r>
            <a:r>
              <a:rPr lang="en-US" dirty="0"/>
              <a:t>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68918-0D2F-564A-EEA6-D11F75A24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1" y="1874519"/>
            <a:ext cx="9242918" cy="4490721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Solution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D</a:t>
            </a:r>
            <a:r>
              <a:rPr lang="en-US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ivide the software into layers </a:t>
            </a:r>
            <a:r>
              <a:rPr lang="en-US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(set of elements / topology)</a:t>
            </a:r>
            <a:endParaRPr lang="en-US" dirty="0">
              <a:solidFill>
                <a:schemeClr val="tx1"/>
              </a:solidFill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Each layer </a:t>
            </a:r>
            <a:r>
              <a:rPr lang="en-US" sz="16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a grouping of modules that offers a </a:t>
            </a:r>
            <a:r>
              <a:rPr lang="en-US" sz="16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cohesive set of services</a:t>
            </a:r>
            <a:endParaRPr lang="en-US" sz="1600" dirty="0">
              <a:solidFill>
                <a:schemeClr val="tx1"/>
              </a:solidFill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</a:rPr>
              <a:t>U</a:t>
            </a:r>
            <a:r>
              <a:rPr lang="en-US" sz="16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sage</a:t>
            </a:r>
            <a:r>
              <a:rPr lang="en-US" sz="16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must be </a:t>
            </a:r>
            <a:r>
              <a:rPr lang="en-US" sz="16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unidirectional </a:t>
            </a:r>
            <a:r>
              <a:rPr lang="en-US" sz="160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(semantic constraints)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E</a:t>
            </a:r>
            <a:r>
              <a:rPr lang="en-US" sz="16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ach layer is exposed through a </a:t>
            </a:r>
            <a:r>
              <a:rPr lang="en-US" sz="16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public interface </a:t>
            </a:r>
            <a:r>
              <a:rPr lang="en-US" sz="160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(interaction mechanisms)</a:t>
            </a:r>
            <a:endParaRPr lang="en-US" b="0" dirty="0">
              <a:solidFill>
                <a:schemeClr val="tx1"/>
              </a:solidFill>
            </a:endParaRPr>
          </a:p>
          <a:p>
            <a:r>
              <a:rPr lang="en-US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Benefits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Modifiability –</a:t>
            </a:r>
            <a:r>
              <a:rPr lang="en-US" b="0" dirty="0">
                <a:solidFill>
                  <a:schemeClr val="tx1"/>
                </a:solidFill>
              </a:rPr>
              <a:t> can </a:t>
            </a:r>
            <a:r>
              <a:rPr lang="en-US" dirty="0">
                <a:solidFill>
                  <a:schemeClr val="tx1"/>
                </a:solidFill>
              </a:rPr>
              <a:t>change layers while contracts are maintained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Portability – same business logic everywhere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Team specialization – FE, BE, DB, </a:t>
            </a:r>
            <a:r>
              <a:rPr lang="en-US" dirty="0" err="1">
                <a:solidFill>
                  <a:schemeClr val="tx1"/>
                </a:solidFill>
              </a:rPr>
              <a:t>etc</a:t>
            </a:r>
            <a:endParaRPr lang="en-US" dirty="0">
              <a:solidFill>
                <a:schemeClr val="tx1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Testability – each layer can be tested in isolation</a:t>
            </a:r>
          </a:p>
          <a:p>
            <a:r>
              <a:rPr lang="en-US" b="1" dirty="0">
                <a:solidFill>
                  <a:schemeClr val="tx1"/>
                </a:solidFill>
              </a:rPr>
              <a:t>Weaknesses</a:t>
            </a:r>
            <a:endParaRPr lang="en-US" dirty="0">
              <a:solidFill>
                <a:schemeClr val="tx1"/>
              </a:solidFill>
            </a:endParaRPr>
          </a:p>
          <a:p>
            <a:pPr lvl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The addition of layers adds up-front </a:t>
            </a:r>
            <a:r>
              <a:rPr lang="en-US" b="1" dirty="0">
                <a:solidFill>
                  <a:schemeClr val="tx1"/>
                </a:solidFill>
              </a:rPr>
              <a:t>cost and complexity</a:t>
            </a:r>
            <a:r>
              <a:rPr lang="en-US" dirty="0">
                <a:solidFill>
                  <a:schemeClr val="tx1"/>
                </a:solidFill>
              </a:rPr>
              <a:t> to a system.</a:t>
            </a:r>
          </a:p>
          <a:p>
            <a:pPr lvl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Layers contribute a </a:t>
            </a:r>
            <a:r>
              <a:rPr lang="en-US" b="1" dirty="0">
                <a:solidFill>
                  <a:schemeClr val="tx1"/>
                </a:solidFill>
              </a:rPr>
              <a:t>performance penalty</a:t>
            </a:r>
            <a:endParaRPr lang="en-US" dirty="0">
              <a:solidFill>
                <a:schemeClr val="tx1"/>
              </a:solidFill>
            </a:endParaRPr>
          </a:p>
          <a:p>
            <a:pPr lvl="1"/>
            <a:endParaRPr lang="en-US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304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Layered Pattern – Specification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300"/>
              </a:spcBef>
            </a:pPr>
            <a:r>
              <a:rPr lang="en-US" b="1" dirty="0">
                <a:solidFill>
                  <a:schemeClr val="tx1"/>
                </a:solidFill>
              </a:rPr>
              <a:t>Elements</a:t>
            </a:r>
          </a:p>
          <a:p>
            <a:pPr marL="398463" indent="-2286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tx1"/>
                </a:solidFill>
              </a:rPr>
              <a:t>Layer, a kind of module</a:t>
            </a:r>
            <a:r>
              <a:rPr lang="en-US" sz="1800" dirty="0">
                <a:solidFill>
                  <a:schemeClr val="tx1"/>
                </a:solidFill>
              </a:rPr>
              <a:t> – the description of a layer should define what modules the layer contains.</a:t>
            </a:r>
          </a:p>
          <a:p>
            <a:r>
              <a:rPr lang="en-US" b="1" dirty="0">
                <a:solidFill>
                  <a:schemeClr val="tx1"/>
                </a:solidFill>
              </a:rPr>
              <a:t>Relations</a:t>
            </a:r>
          </a:p>
          <a:p>
            <a:pPr marL="398463" indent="-2286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800" b="1" dirty="0">
                <a:solidFill>
                  <a:schemeClr val="tx1"/>
                </a:solidFill>
              </a:rPr>
              <a:t>Allowed to use</a:t>
            </a:r>
            <a:r>
              <a:rPr lang="en-US" sz="1800" dirty="0">
                <a:solidFill>
                  <a:schemeClr val="tx1"/>
                </a:solidFill>
              </a:rPr>
              <a:t> – the design should define what the layer usage rules are and any allowable exceptions.</a:t>
            </a:r>
          </a:p>
          <a:p>
            <a:r>
              <a:rPr lang="en-US" b="1" dirty="0">
                <a:solidFill>
                  <a:schemeClr val="tx1"/>
                </a:solidFill>
              </a:rPr>
              <a:t>Constraints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lvl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Every piece of software is </a:t>
            </a:r>
            <a:r>
              <a:rPr lang="en-US" b="1" dirty="0">
                <a:solidFill>
                  <a:schemeClr val="tx1"/>
                </a:solidFill>
              </a:rPr>
              <a:t>allocated</a:t>
            </a:r>
            <a:r>
              <a:rPr lang="en-US" dirty="0">
                <a:solidFill>
                  <a:schemeClr val="tx1"/>
                </a:solidFill>
              </a:rPr>
              <a:t> to </a:t>
            </a:r>
            <a:r>
              <a:rPr lang="en-US" b="1" dirty="0">
                <a:solidFill>
                  <a:schemeClr val="tx1"/>
                </a:solidFill>
              </a:rPr>
              <a:t>exactly one layer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lvl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There are </a:t>
            </a:r>
            <a:r>
              <a:rPr lang="en-US" b="1" dirty="0">
                <a:solidFill>
                  <a:schemeClr val="tx1"/>
                </a:solidFill>
              </a:rPr>
              <a:t>at least two layers </a:t>
            </a:r>
            <a:r>
              <a:rPr lang="en-US" dirty="0">
                <a:solidFill>
                  <a:schemeClr val="tx1"/>
                </a:solidFill>
              </a:rPr>
              <a:t>(but usually there are three or more).</a:t>
            </a:r>
          </a:p>
          <a:p>
            <a:pPr lvl="1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The </a:t>
            </a:r>
            <a:r>
              <a:rPr lang="en-US" b="1" i="1" dirty="0">
                <a:solidFill>
                  <a:schemeClr val="tx1"/>
                </a:solidFill>
              </a:rPr>
              <a:t>allowed-to-use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relations should </a:t>
            </a:r>
            <a:r>
              <a:rPr lang="en-US" b="1" dirty="0">
                <a:solidFill>
                  <a:schemeClr val="tx1"/>
                </a:solidFill>
              </a:rPr>
              <a:t>not</a:t>
            </a:r>
            <a:r>
              <a:rPr lang="en-US" dirty="0">
                <a:solidFill>
                  <a:schemeClr val="tx1"/>
                </a:solidFill>
              </a:rPr>
              <a:t> be </a:t>
            </a:r>
            <a:r>
              <a:rPr lang="en-US" b="1" dirty="0">
                <a:solidFill>
                  <a:schemeClr val="tx1"/>
                </a:solidFill>
              </a:rPr>
              <a:t>circular</a:t>
            </a:r>
            <a:r>
              <a:rPr lang="en-US" dirty="0">
                <a:solidFill>
                  <a:schemeClr val="tx1"/>
                </a:solidFill>
              </a:rPr>
              <a:t> (i.e., a lower layer cannot use a layer above)</a:t>
            </a:r>
          </a:p>
        </p:txBody>
      </p:sp>
    </p:spTree>
    <p:extLst>
      <p:ext uri="{BB962C8B-B14F-4D97-AF65-F5344CB8AC3E}">
        <p14:creationId xmlns:p14="http://schemas.microsoft.com/office/powerpoint/2010/main" val="3197843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220960" cy="1450757"/>
          </a:xfrm>
        </p:spPr>
        <p:txBody>
          <a:bodyPr wrap="square">
            <a:normAutofit/>
          </a:bodyPr>
          <a:lstStyle/>
          <a:p>
            <a:r>
              <a:rPr lang="en-US" dirty="0"/>
              <a:t>UML Package Notation for Layer Diagrams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7114477"/>
              </p:ext>
            </p:extLst>
          </p:nvPr>
        </p:nvGraphicFramePr>
        <p:xfrm>
          <a:off x="1803400" y="1422479"/>
          <a:ext cx="2224088" cy="51489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1390751" imgH="3219585" progId="">
                  <p:embed/>
                </p:oleObj>
              </mc:Choice>
              <mc:Fallback>
                <p:oleObj name="Visio" r:id="rId2" imgW="1390751" imgH="3219585" progId="">
                  <p:embed/>
                  <p:pic>
                    <p:nvPicPr>
                      <p:cNvPr id="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3400" y="1422479"/>
                        <a:ext cx="2224088" cy="514891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074160" y="1925320"/>
            <a:ext cx="70713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000000"/>
                </a:solidFill>
                <a:cs typeface="Arial" charset="0"/>
              </a:rPr>
              <a:t>Notes:  The textbook uses various informal architecture notations.  That is </a:t>
            </a:r>
            <a:r>
              <a:rPr lang="en-US" sz="2000" b="1" dirty="0">
                <a:solidFill>
                  <a:srgbClr val="000000"/>
                </a:solidFill>
                <a:cs typeface="Arial" charset="0"/>
              </a:rPr>
              <a:t>OK if you use legends (keys) </a:t>
            </a:r>
            <a:r>
              <a:rPr lang="en-US" sz="2000" dirty="0">
                <a:solidFill>
                  <a:srgbClr val="000000"/>
                </a:solidFill>
                <a:cs typeface="Arial" charset="0"/>
              </a:rPr>
              <a:t>to explain the components, connectors, and structures.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0000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solidFill>
                  <a:srgbClr val="000000"/>
                </a:solidFill>
                <a:cs typeface="Arial" charset="0"/>
              </a:rPr>
              <a:t>A layer is allowed to use the next lower layer</a:t>
            </a:r>
          </a:p>
        </p:txBody>
      </p:sp>
    </p:spTree>
    <p:extLst>
      <p:ext uri="{BB962C8B-B14F-4D97-AF65-F5344CB8AC3E}">
        <p14:creationId xmlns:p14="http://schemas.microsoft.com/office/powerpoint/2010/main" val="2119930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Business IT Example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3621" y="1835268"/>
            <a:ext cx="5486400" cy="44444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851200" y="6493668"/>
            <a:ext cx="30752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Software Architecture Patterns, Mark Richards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678894-DC04-0603-DC51-DF58380417EF}"/>
              </a:ext>
            </a:extLst>
          </p:cNvPr>
          <p:cNvSpPr txBox="1"/>
          <p:nvPr/>
        </p:nvSpPr>
        <p:spPr>
          <a:xfrm>
            <a:off x="7548896" y="5587658"/>
            <a:ext cx="3983911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CLOSED</a:t>
            </a:r>
            <a:r>
              <a:rPr lang="en-US" dirty="0"/>
              <a:t> = all requests must pass through</a:t>
            </a:r>
          </a:p>
          <a:p>
            <a:r>
              <a:rPr lang="en-US" dirty="0">
                <a:solidFill>
                  <a:srgbClr val="00CC66"/>
                </a:solidFill>
              </a:rPr>
              <a:t>OPEN</a:t>
            </a:r>
            <a:r>
              <a:rPr lang="en-US" dirty="0"/>
              <a:t> = layer </a:t>
            </a:r>
            <a:r>
              <a:rPr lang="en-US" i="1" dirty="0"/>
              <a:t>may</a:t>
            </a:r>
            <a:r>
              <a:rPr lang="en-US" dirty="0"/>
              <a:t> be bypassed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34516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29E6686-EE44-40FA-B0BC-9141ECEE2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9662" y="1747698"/>
            <a:ext cx="4530767" cy="45930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E8C3A41-A326-26A6-2060-8D5A314E7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Layered Architecture Example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807366-8BFE-7480-6113-C147DCD7A1AB}"/>
              </a:ext>
            </a:extLst>
          </p:cNvPr>
          <p:cNvSpPr txBox="1"/>
          <p:nvPr/>
        </p:nvSpPr>
        <p:spPr>
          <a:xfrm>
            <a:off x="8851200" y="6493668"/>
            <a:ext cx="30752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Software Architecture Patterns, Mark Richards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9D1921-A75A-B2AB-FE73-03F76F3935D7}"/>
              </a:ext>
            </a:extLst>
          </p:cNvPr>
          <p:cNvSpPr txBox="1"/>
          <p:nvPr/>
        </p:nvSpPr>
        <p:spPr>
          <a:xfrm>
            <a:off x="6852608" y="2234977"/>
            <a:ext cx="43030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dirty="0">
                <a:effectLst/>
              </a:rPr>
              <a:t>Note how: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>
                <a:effectLst/>
              </a:rPr>
              <a:t>Customer Delegate decouples Presentation from direct Business Layer calls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Only higher layers call lower layers (unidirectional)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2EE9CE3-BE94-F533-0FF7-C759DE025769}"/>
              </a:ext>
            </a:extLst>
          </p:cNvPr>
          <p:cNvCxnSpPr>
            <a:cxnSpLocks/>
          </p:cNvCxnSpPr>
          <p:nvPr/>
        </p:nvCxnSpPr>
        <p:spPr>
          <a:xfrm flipV="1">
            <a:off x="8044593" y="5486400"/>
            <a:ext cx="0" cy="451757"/>
          </a:xfrm>
          <a:prstGeom prst="straightConnector1">
            <a:avLst/>
          </a:prstGeom>
          <a:ln w="28575">
            <a:solidFill>
              <a:srgbClr val="C00000"/>
            </a:solidFill>
            <a:prstDash val="sysDash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0B2E2E6-707E-59B0-0E31-BF4ED2532EAE}"/>
              </a:ext>
            </a:extLst>
          </p:cNvPr>
          <p:cNvCxnSpPr>
            <a:cxnSpLocks/>
          </p:cNvCxnSpPr>
          <p:nvPr/>
        </p:nvCxnSpPr>
        <p:spPr>
          <a:xfrm>
            <a:off x="6852608" y="5486400"/>
            <a:ext cx="0" cy="451757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177878D-5E3D-EE01-FC31-C4050BAD9F3F}"/>
              </a:ext>
            </a:extLst>
          </p:cNvPr>
          <p:cNvSpPr txBox="1"/>
          <p:nvPr/>
        </p:nvSpPr>
        <p:spPr>
          <a:xfrm>
            <a:off x="6852608" y="5558388"/>
            <a:ext cx="11919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Request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39D8CE3-DE12-7EA8-7DF9-D20E3EB404D4}"/>
              </a:ext>
            </a:extLst>
          </p:cNvPr>
          <p:cNvSpPr txBox="1"/>
          <p:nvPr/>
        </p:nvSpPr>
        <p:spPr>
          <a:xfrm>
            <a:off x="8039151" y="5558389"/>
            <a:ext cx="10178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Response</a:t>
            </a:r>
          </a:p>
        </p:txBody>
      </p:sp>
    </p:spTree>
    <p:extLst>
      <p:ext uri="{BB962C8B-B14F-4D97-AF65-F5344CB8AC3E}">
        <p14:creationId xmlns:p14="http://schemas.microsoft.com/office/powerpoint/2010/main" val="839345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53EC5-4613-4D13-98AB-E669A154F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AUTOSAR Layered Architecture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ADB5BC-B5DC-419A-86B6-02FD5C9EA2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7326" y="2239600"/>
            <a:ext cx="8177349" cy="37935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23764E-4353-0AC2-AE55-751827467E12}"/>
              </a:ext>
            </a:extLst>
          </p:cNvPr>
          <p:cNvSpPr txBox="1"/>
          <p:nvPr/>
        </p:nvSpPr>
        <p:spPr>
          <a:xfrm>
            <a:off x="1097280" y="1807477"/>
            <a:ext cx="1058853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0" i="1" dirty="0">
                <a:effectLst/>
              </a:rPr>
              <a:t>AUTOSAR: the standard software architecture for automotive ECUs (Electronic Control Units)</a:t>
            </a:r>
            <a:endParaRPr lang="en-US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84BA59-E358-A600-1307-4A513BE5938A}"/>
              </a:ext>
            </a:extLst>
          </p:cNvPr>
          <p:cNvSpPr txBox="1"/>
          <p:nvPr/>
        </p:nvSpPr>
        <p:spPr>
          <a:xfrm>
            <a:off x="1637212" y="6000470"/>
            <a:ext cx="89175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CC66"/>
                </a:solidFill>
              </a:rPr>
              <a:t>Abstraction layer </a:t>
            </a:r>
            <a:r>
              <a:rPr lang="en-US" sz="1600" dirty="0"/>
              <a:t>allows the application layer to run unchanged on any microcontroller - Portability</a:t>
            </a:r>
          </a:p>
        </p:txBody>
      </p:sp>
    </p:spTree>
    <p:extLst>
      <p:ext uri="{BB962C8B-B14F-4D97-AF65-F5344CB8AC3E}">
        <p14:creationId xmlns:p14="http://schemas.microsoft.com/office/powerpoint/2010/main" val="728086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161CE-1325-C773-C7AF-93A78D8F2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81586-D0FB-3B46-E540-4A037CED4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 &amp; Connector Patterns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65AF84-339D-08E6-8C1D-B1FDF48EB9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decomposition of the system</a:t>
            </a:r>
          </a:p>
        </p:txBody>
      </p:sp>
    </p:spTree>
    <p:extLst>
      <p:ext uri="{BB962C8B-B14F-4D97-AF65-F5344CB8AC3E}">
        <p14:creationId xmlns:p14="http://schemas.microsoft.com/office/powerpoint/2010/main" val="3304974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Model-View-Controller Pattern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129"/>
            <a:ext cx="10058399" cy="4617894"/>
          </a:xfrm>
        </p:spPr>
        <p:txBody>
          <a:bodyPr>
            <a:noAutofit/>
          </a:bodyPr>
          <a:lstStyle/>
          <a:p>
            <a:r>
              <a:rPr lang="en-US" b="1" dirty="0"/>
              <a:t>Context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UI </a:t>
            </a:r>
            <a:r>
              <a:rPr lang="en-US" dirty="0"/>
              <a:t>is typically the </a:t>
            </a:r>
            <a:r>
              <a:rPr lang="en-US" b="1" dirty="0"/>
              <a:t>most frequently modified</a:t>
            </a:r>
            <a:r>
              <a:rPr lang="en-US" dirty="0"/>
              <a:t> part of an application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Users often wish to look at data from different perspectives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a bar graph or a pie chart or filtered by an attribute or grouped by a department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Multiple UI implementations may exist – desktop, mobile, command line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These representations should all reflect the current state of the data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Primary QA: Modifiability</a:t>
            </a:r>
          </a:p>
          <a:p>
            <a:r>
              <a:rPr lang="en-US" b="1" dirty="0"/>
              <a:t>Problem</a:t>
            </a:r>
            <a:r>
              <a:rPr lang="en-US" dirty="0"/>
              <a:t>: How can we evolve the UI independently from business logic, while keeping multiple view implementations synchronized with the same underlying data?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Separate UI from core logic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To avoid logic modification when UI changes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To avoid duplication across multiple UI implementations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Keep UI &amp; data synchronized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Support multiple view representations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2699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D91981-6BCF-DBA3-6E32-CBFCED284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C02C3-8EF5-4C9F-4A9A-A90A8BE34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Model-View-Controller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D29D23-141A-EA42-22BC-E02E197F0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3"/>
            <a:ext cx="10058401" cy="4487907"/>
          </a:xfrm>
        </p:spPr>
        <p:txBody>
          <a:bodyPr>
            <a:noAutofit/>
          </a:bodyPr>
          <a:lstStyle/>
          <a:p>
            <a:r>
              <a:rPr lang="en-US" b="1" dirty="0"/>
              <a:t>Solution</a:t>
            </a:r>
            <a:r>
              <a:rPr lang="en-US" dirty="0"/>
              <a:t>: The model-view-controller (MVC) pattern separates application functionality into three kinds of components: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Model – </a:t>
            </a:r>
            <a:r>
              <a:rPr lang="en-US" dirty="0"/>
              <a:t>contains the </a:t>
            </a:r>
            <a:r>
              <a:rPr lang="en-US" b="1" dirty="0"/>
              <a:t>application's data &amp; business logic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View</a:t>
            </a:r>
            <a:r>
              <a:rPr lang="en-US" dirty="0"/>
              <a:t> – </a:t>
            </a:r>
            <a:r>
              <a:rPr lang="en-US" b="1" dirty="0"/>
              <a:t>displays</a:t>
            </a:r>
            <a:r>
              <a:rPr lang="en-US" dirty="0"/>
              <a:t> some portion of the underlying </a:t>
            </a:r>
            <a:r>
              <a:rPr lang="en-US" b="1" dirty="0"/>
              <a:t>data and interacts with the user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1" dirty="0"/>
              <a:t>Controller</a:t>
            </a:r>
            <a:r>
              <a:rPr lang="en-US" dirty="0"/>
              <a:t> – </a:t>
            </a:r>
            <a:r>
              <a:rPr lang="en-US" b="1" dirty="0"/>
              <a:t>mediates between the model and the view</a:t>
            </a:r>
          </a:p>
          <a:p>
            <a:r>
              <a:rPr lang="en-US" b="1" dirty="0"/>
              <a:t>Benefits</a:t>
            </a:r>
          </a:p>
          <a:p>
            <a:pPr marL="342900" lvl="1" indent="-22860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Multiple views – desktop app, mobile app, pie chart, bar chart</a:t>
            </a:r>
          </a:p>
          <a:p>
            <a:pPr marL="342900" lvl="1" indent="-22860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Easy to modify – change UI without touching anything else</a:t>
            </a:r>
          </a:p>
          <a:p>
            <a:pPr marL="342900" lvl="1" indent="-228600"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Reusability – same model &amp; controller reused for different UIs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tx1"/>
                </a:solidFill>
              </a:rPr>
              <a:t>Weaknesses</a:t>
            </a:r>
          </a:p>
          <a:p>
            <a:pPr marL="342900" lvl="1" indent="-2286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May be too complex for simple user interfaces</a:t>
            </a:r>
          </a:p>
          <a:p>
            <a:pPr marL="342900" lvl="1" indent="-2286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May not be a good fit for some UI toolkits</a:t>
            </a:r>
          </a:p>
          <a:p>
            <a:pPr marL="342900" lvl="1" indent="-2286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Controller bloat</a:t>
            </a:r>
            <a:r>
              <a:rPr lang="en-US" dirty="0">
                <a:solidFill>
                  <a:schemeClr val="tx1"/>
                </a:solidFill>
              </a:rPr>
              <a:t> – logic gradually migrates into the Controller, turning it into a God Object</a:t>
            </a:r>
          </a:p>
          <a:p>
            <a:pPr marL="201168" lvl="1" indent="0">
              <a:spcBef>
                <a:spcPts val="0"/>
              </a:spcBef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83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Model-View-Controller – Specification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n-US" sz="2200" b="1" dirty="0">
                <a:solidFill>
                  <a:schemeClr val="tx1"/>
                </a:solidFill>
              </a:rPr>
              <a:t>Elements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The </a:t>
            </a:r>
            <a:r>
              <a:rPr lang="en-US" sz="1900" b="1" dirty="0">
                <a:solidFill>
                  <a:schemeClr val="tx1"/>
                </a:solidFill>
              </a:rPr>
              <a:t>model</a:t>
            </a:r>
            <a:r>
              <a:rPr lang="en-US" sz="1900" dirty="0">
                <a:solidFill>
                  <a:schemeClr val="tx1"/>
                </a:solidFill>
              </a:rPr>
              <a:t> is a representation of the application data or state, and it contains (or provides an interface to) application logic.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The </a:t>
            </a:r>
            <a:r>
              <a:rPr lang="en-US" sz="1900" b="1" dirty="0">
                <a:solidFill>
                  <a:schemeClr val="tx1"/>
                </a:solidFill>
              </a:rPr>
              <a:t>view</a:t>
            </a:r>
            <a:r>
              <a:rPr lang="en-US" sz="1900" dirty="0">
                <a:solidFill>
                  <a:schemeClr val="tx1"/>
                </a:solidFill>
              </a:rPr>
              <a:t> is a UI component that produces a representation of the model or allows user input, or both.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The </a:t>
            </a:r>
            <a:r>
              <a:rPr lang="en-US" sz="1900" b="1" dirty="0">
                <a:solidFill>
                  <a:schemeClr val="tx1"/>
                </a:solidFill>
              </a:rPr>
              <a:t>controller</a:t>
            </a:r>
            <a:r>
              <a:rPr lang="en-US" sz="1900" dirty="0">
                <a:solidFill>
                  <a:schemeClr val="tx1"/>
                </a:solidFill>
              </a:rPr>
              <a:t> manages the interaction between model and view, translating user actions into model or view changes.</a:t>
            </a:r>
          </a:p>
          <a:p>
            <a:pPr>
              <a:lnSpc>
                <a:spcPct val="100000"/>
              </a:lnSpc>
            </a:pPr>
            <a:r>
              <a:rPr lang="en-US" sz="2200" b="1" dirty="0">
                <a:solidFill>
                  <a:schemeClr val="tx1"/>
                </a:solidFill>
              </a:rPr>
              <a:t>Relations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chemeClr val="tx1"/>
                </a:solidFill>
              </a:rPr>
              <a:t>Uses</a:t>
            </a:r>
            <a:r>
              <a:rPr lang="en-US" sz="1900" dirty="0">
                <a:solidFill>
                  <a:schemeClr val="tx1"/>
                </a:solidFill>
              </a:rPr>
              <a:t> — Controller calls Model to update state and View to select display </a:t>
            </a:r>
            <a:r>
              <a:rPr lang="en-US" sz="1900" i="1" dirty="0">
                <a:solidFill>
                  <a:schemeClr val="tx1"/>
                </a:solidFill>
              </a:rPr>
              <a:t>(invocation — synchronous method call)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chemeClr val="tx1"/>
                </a:solidFill>
              </a:rPr>
              <a:t>Notifies</a:t>
            </a:r>
            <a:r>
              <a:rPr lang="en-US" sz="1900" dirty="0">
                <a:solidFill>
                  <a:schemeClr val="tx1"/>
                </a:solidFill>
              </a:rPr>
              <a:t> — Model notifies View of state changes </a:t>
            </a:r>
            <a:r>
              <a:rPr lang="en-US" sz="1900" i="1" dirty="0">
                <a:solidFill>
                  <a:schemeClr val="tx1"/>
                </a:solidFill>
              </a:rPr>
              <a:t>(event/notification — Observer pattern)</a:t>
            </a:r>
          </a:p>
          <a:p>
            <a:pPr>
              <a:lnSpc>
                <a:spcPct val="100000"/>
              </a:lnSpc>
            </a:pPr>
            <a:r>
              <a:rPr lang="en-US" sz="2200" b="1" dirty="0">
                <a:solidFill>
                  <a:schemeClr val="tx1"/>
                </a:solidFill>
              </a:rPr>
              <a:t>Constraints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Must be at least one model, view, and controller.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Model should not interact directly with the controller.</a:t>
            </a:r>
          </a:p>
          <a:p>
            <a:pPr marL="201168" lvl="1" indent="0">
              <a:lnSpc>
                <a:spcPct val="100000"/>
              </a:lnSpc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459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Architectural Styles (Patterns)</a:t>
            </a:r>
          </a:p>
        </p:txBody>
      </p:sp>
      <p:pic>
        <p:nvPicPr>
          <p:cNvPr id="4710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794148" y="1878914"/>
            <a:ext cx="6603705" cy="4387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51432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Original MVC (hello, 1970s)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944359" y="1828799"/>
            <a:ext cx="8303283" cy="4513086"/>
            <a:chOff x="388959" y="1443224"/>
            <a:chExt cx="8815766" cy="4773116"/>
          </a:xfrm>
        </p:grpSpPr>
        <p:pic>
          <p:nvPicPr>
            <p:cNvPr id="5" name="Picture 3" descr="500px-ModelViewControllerDiagram2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09294" y="2031369"/>
              <a:ext cx="6535205" cy="2979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Box 4"/>
            <p:cNvSpPr txBox="1">
              <a:spLocks noChangeArrowheads="1"/>
            </p:cNvSpPr>
            <p:nvPr/>
          </p:nvSpPr>
          <p:spPr bwMode="auto">
            <a:xfrm>
              <a:off x="5253838" y="1443224"/>
              <a:ext cx="2450167" cy="8465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600" dirty="0"/>
                <a:t>Manage user requests</a:t>
              </a:r>
            </a:p>
            <a:p>
              <a:r>
                <a:rPr lang="en-US" altLang="en-US" sz="1600" dirty="0"/>
                <a:t>Initiates model behavior</a:t>
              </a:r>
            </a:p>
            <a:p>
              <a:r>
                <a:rPr lang="en-US" altLang="en-US" sz="1600" dirty="0"/>
                <a:t>Select view response</a:t>
              </a:r>
            </a:p>
          </p:txBody>
        </p:sp>
        <p:sp>
          <p:nvSpPr>
            <p:cNvPr id="7" name="TextBox 5"/>
            <p:cNvSpPr txBox="1">
              <a:spLocks noChangeArrowheads="1"/>
            </p:cNvSpPr>
            <p:nvPr/>
          </p:nvSpPr>
          <p:spPr bwMode="auto">
            <a:xfrm>
              <a:off x="6590790" y="5000271"/>
              <a:ext cx="2613935" cy="5957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600" dirty="0"/>
                <a:t>Encapsulates application </a:t>
              </a:r>
            </a:p>
            <a:p>
              <a:r>
                <a:rPr lang="en-US" altLang="en-US" sz="1600" dirty="0"/>
                <a:t>functions and data</a:t>
              </a:r>
            </a:p>
          </p:txBody>
        </p:sp>
        <p:sp>
          <p:nvSpPr>
            <p:cNvPr id="8" name="TextBox 6"/>
            <p:cNvSpPr txBox="1">
              <a:spLocks noChangeArrowheads="1"/>
            </p:cNvSpPr>
            <p:nvPr/>
          </p:nvSpPr>
          <p:spPr bwMode="auto">
            <a:xfrm>
              <a:off x="388959" y="5000271"/>
              <a:ext cx="2212871" cy="10660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sz="1600" dirty="0"/>
                <a:t>Receives model data</a:t>
              </a:r>
            </a:p>
            <a:p>
              <a:r>
                <a:rPr lang="en-US" altLang="en-US" sz="1600" dirty="0"/>
                <a:t>Requests model data</a:t>
              </a:r>
            </a:p>
            <a:p>
              <a:r>
                <a:rPr lang="en-US" altLang="en-US" sz="1600" dirty="0"/>
                <a:t>Presents view</a:t>
              </a:r>
            </a:p>
            <a:p>
              <a:endParaRPr lang="en-US" altLang="en-US" sz="14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572298" y="3055497"/>
              <a:ext cx="1330195" cy="3448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State Change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07171" y="3055497"/>
              <a:ext cx="1453123" cy="3448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View selection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43498" y="4722175"/>
              <a:ext cx="1828800" cy="3448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+mj-lt"/>
                </a:rPr>
                <a:t>State query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571816" y="3940913"/>
              <a:ext cx="1878316" cy="3448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+mj-lt"/>
                </a:rPr>
                <a:t>Change</a:t>
              </a:r>
              <a:r>
                <a:rPr lang="en-US" sz="1600" dirty="0"/>
                <a:t> notification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14400" y="2204879"/>
              <a:ext cx="1203325" cy="3448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+mj-lt"/>
                </a:rPr>
                <a:t>User events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>
              <a:off x="3377394" y="5557806"/>
              <a:ext cx="2302692" cy="658534"/>
              <a:chOff x="838200" y="5225534"/>
              <a:chExt cx="2302692" cy="658534"/>
            </a:xfrm>
          </p:grpSpPr>
          <p:cxnSp>
            <p:nvCxnSpPr>
              <p:cNvPr id="15" name="Straight Arrow Connector 14"/>
              <p:cNvCxnSpPr/>
              <p:nvPr/>
            </p:nvCxnSpPr>
            <p:spPr bwMode="auto">
              <a:xfrm>
                <a:off x="838200" y="5410200"/>
                <a:ext cx="838200" cy="0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17" name="Straight Arrow Connector 16"/>
              <p:cNvCxnSpPr/>
              <p:nvPr/>
            </p:nvCxnSpPr>
            <p:spPr bwMode="auto">
              <a:xfrm>
                <a:off x="841310" y="5715000"/>
                <a:ext cx="838200" cy="0"/>
              </a:xfrm>
              <a:prstGeom prst="straightConnector1">
                <a:avLst/>
              </a:prstGeom>
              <a:noFill/>
              <a:ln w="38100" cap="flat" cmpd="sng" algn="ctr">
                <a:solidFill>
                  <a:schemeClr val="tx1"/>
                </a:solidFill>
                <a:prstDash val="dash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18" name="TextBox 17"/>
              <p:cNvSpPr txBox="1"/>
              <p:nvPr/>
            </p:nvSpPr>
            <p:spPr>
              <a:xfrm>
                <a:off x="1835830" y="5225534"/>
                <a:ext cx="1305062" cy="37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Invocations</a:t>
                </a: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1835830" y="5507819"/>
                <a:ext cx="829066" cy="37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Events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72583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Class Activity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006600"/>
                </a:solidFill>
              </a:rPr>
              <a:t>Each team will prepare a short ~five minute presentation of an architectural pattern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6600"/>
                </a:solidFill>
              </a:rPr>
              <a:t>Context, problem, solution, constraints/weaknesses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6600"/>
                </a:solidFill>
              </a:rPr>
              <a:t>Example view (not from the text)</a:t>
            </a:r>
          </a:p>
          <a:p>
            <a:pPr>
              <a:buNone/>
            </a:pPr>
            <a:endParaRPr lang="en-US" dirty="0">
              <a:solidFill>
                <a:srgbClr val="006600"/>
              </a:solidFill>
            </a:endParaRPr>
          </a:p>
          <a:p>
            <a:pPr>
              <a:buNone/>
            </a:pPr>
            <a:r>
              <a:rPr lang="en-US" dirty="0">
                <a:solidFill>
                  <a:srgbClr val="006600"/>
                </a:solidFill>
              </a:rPr>
              <a:t>Team 1 – Broker</a:t>
            </a:r>
          </a:p>
          <a:p>
            <a:pPr>
              <a:buNone/>
            </a:pPr>
            <a:r>
              <a:rPr lang="en-US" dirty="0">
                <a:solidFill>
                  <a:srgbClr val="006600"/>
                </a:solidFill>
              </a:rPr>
              <a:t>Team 2 – Event Driven</a:t>
            </a:r>
          </a:p>
          <a:p>
            <a:pPr>
              <a:buNone/>
            </a:pPr>
            <a:r>
              <a:rPr lang="en-US" dirty="0">
                <a:solidFill>
                  <a:srgbClr val="006600"/>
                </a:solidFill>
              </a:rPr>
              <a:t>Team 3 – Publish-Subscribe</a:t>
            </a:r>
          </a:p>
          <a:p>
            <a:pPr>
              <a:buNone/>
            </a:pPr>
            <a:r>
              <a:rPr lang="en-US" dirty="0">
                <a:solidFill>
                  <a:srgbClr val="006600"/>
                </a:solidFill>
              </a:rPr>
              <a:t>Team 4 – Pipe-and-Filter</a:t>
            </a:r>
          </a:p>
          <a:p>
            <a:pPr>
              <a:buNone/>
            </a:pPr>
            <a:r>
              <a:rPr lang="en-US" dirty="0">
                <a:solidFill>
                  <a:srgbClr val="006600"/>
                </a:solidFill>
              </a:rPr>
              <a:t>Team 5 – Map-Reduce</a:t>
            </a:r>
          </a:p>
          <a:p>
            <a:pPr>
              <a:buNone/>
            </a:pPr>
            <a:r>
              <a:rPr lang="en-US" dirty="0">
                <a:solidFill>
                  <a:srgbClr val="006600"/>
                </a:solidFill>
              </a:rPr>
              <a:t>Team 6 – Microservices</a:t>
            </a:r>
          </a:p>
        </p:txBody>
      </p:sp>
    </p:spTree>
    <p:extLst>
      <p:ext uri="{BB962C8B-B14F-4D97-AF65-F5344CB8AC3E}">
        <p14:creationId xmlns:p14="http://schemas.microsoft.com/office/powerpoint/2010/main" val="4363226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Client-Server Pattern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8793481" cy="4278094"/>
          </a:xfrm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tx1"/>
                </a:solidFill>
              </a:rPr>
              <a:t>Context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Large number of clients want access to resources / services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Emails, data, banking accounts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We want 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Control access &amp; quality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Modify &amp; reuse resources &amp; services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Scalability control center (client performance is limited)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Primary QA: Scalability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tx1"/>
                </a:solidFill>
              </a:rPr>
              <a:t>Problem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Duplication (every client has logic &amp; copied resources)</a:t>
            </a:r>
            <a:endParaRPr lang="en-US" b="1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Need to control &amp; modify each client individually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e.g. cannot force mobile app update</a:t>
            </a:r>
          </a:p>
        </p:txBody>
      </p:sp>
    </p:spTree>
    <p:extLst>
      <p:ext uri="{BB962C8B-B14F-4D97-AF65-F5344CB8AC3E}">
        <p14:creationId xmlns:p14="http://schemas.microsoft.com/office/powerpoint/2010/main" val="6045900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B1C7C-D47F-278A-814E-21E1F0099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9F772-CB80-7CEC-8FDB-C8BDD07E2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Client-Server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B809E7-B623-8129-85D1-90C489809E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796749"/>
            <a:ext cx="10058399" cy="174655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tx1"/>
                </a:solidFill>
              </a:rPr>
              <a:t>Solution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Clients request services / data from servers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Responsible for presenting data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Some components may act as both clients and servers (e.g., microservices)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There may be one </a:t>
            </a:r>
            <a:r>
              <a:rPr lang="en-US" b="1" dirty="0">
                <a:solidFill>
                  <a:schemeClr val="tx1"/>
                </a:solidFill>
              </a:rPr>
              <a:t>central</a:t>
            </a:r>
            <a:r>
              <a:rPr lang="en-US" dirty="0">
                <a:solidFill>
                  <a:schemeClr val="tx1"/>
                </a:solidFill>
              </a:rPr>
              <a:t> server or multiple </a:t>
            </a:r>
            <a:r>
              <a:rPr lang="en-US" b="1" dirty="0">
                <a:solidFill>
                  <a:schemeClr val="tx1"/>
                </a:solidFill>
              </a:rPr>
              <a:t>distributed</a:t>
            </a:r>
            <a:r>
              <a:rPr lang="en-US" dirty="0">
                <a:solidFill>
                  <a:schemeClr val="tx1"/>
                </a:solidFill>
              </a:rPr>
              <a:t> ones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A2B227-BAF5-A1C0-EBCA-306A455E0BE5}"/>
              </a:ext>
            </a:extLst>
          </p:cNvPr>
          <p:cNvSpPr txBox="1"/>
          <p:nvPr/>
        </p:nvSpPr>
        <p:spPr>
          <a:xfrm>
            <a:off x="1097278" y="3702841"/>
            <a:ext cx="5102135" cy="2339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chemeClr val="tx1"/>
                </a:solidFill>
              </a:rPr>
              <a:t>Benefits</a:t>
            </a:r>
          </a:p>
          <a:p>
            <a:pPr marL="288925" indent="-17462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Modifiability – in one place</a:t>
            </a:r>
          </a:p>
          <a:p>
            <a:pPr marL="288925" indent="-17462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Reusability – for many clients</a:t>
            </a:r>
          </a:p>
          <a:p>
            <a:pPr marL="288925" indent="-17462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Scalability – distributed workload for many server instances (impossible for clients)</a:t>
            </a:r>
          </a:p>
          <a:p>
            <a:pPr marL="288925" indent="-17462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Availability – centralized failover / replication management</a:t>
            </a:r>
          </a:p>
          <a:p>
            <a:pPr marL="288925" indent="-17462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Security – policies enforced in one place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C2B2-6F67-B45C-A284-D4027A18C539}"/>
              </a:ext>
            </a:extLst>
          </p:cNvPr>
          <p:cNvSpPr txBox="1"/>
          <p:nvPr/>
        </p:nvSpPr>
        <p:spPr>
          <a:xfrm>
            <a:off x="6509658" y="3702841"/>
            <a:ext cx="464601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chemeClr val="tx1"/>
                </a:solidFill>
              </a:rPr>
              <a:t>Weaknesses</a:t>
            </a:r>
          </a:p>
          <a:p>
            <a:pPr marL="2857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Scalability limits – server resources are not infinite</a:t>
            </a:r>
          </a:p>
          <a:p>
            <a:pPr marL="2857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Single point of failure – if a server is down, everything stops</a:t>
            </a:r>
          </a:p>
          <a:p>
            <a:pPr marL="571500" lvl="1" indent="-16827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Or a bottleneck if slow</a:t>
            </a:r>
            <a:endParaRPr lang="en-US" dirty="0">
              <a:solidFill>
                <a:schemeClr val="tx1"/>
              </a:solidFill>
            </a:endParaRPr>
          </a:p>
          <a:p>
            <a:pPr marL="2857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Difficult client/server split sometimes</a:t>
            </a:r>
          </a:p>
          <a:p>
            <a:pPr marL="571500" lvl="2" indent="-16827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e.g. physics calculations in an online game</a:t>
            </a:r>
          </a:p>
        </p:txBody>
      </p:sp>
    </p:spTree>
    <p:extLst>
      <p:ext uri="{BB962C8B-B14F-4D97-AF65-F5344CB8AC3E}">
        <p14:creationId xmlns:p14="http://schemas.microsoft.com/office/powerpoint/2010/main" val="6823397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8B9C0-366F-E323-9207-159D752C9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ED1EE-0204-70A5-CC19-3B31F56CA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Client-Server – Specification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CAA59-5202-A04B-59B4-B67DAB4C4B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3"/>
            <a:ext cx="10058401" cy="445691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tx1"/>
                </a:solidFill>
              </a:rPr>
              <a:t>Elements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lvl="1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Client</a:t>
            </a:r>
            <a:r>
              <a:rPr lang="en-US" dirty="0">
                <a:solidFill>
                  <a:schemeClr val="tx1"/>
                </a:solidFill>
              </a:rPr>
              <a:t> – a component that invokes services of a server component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Clients have ports that describe the services they require</a:t>
            </a:r>
          </a:p>
          <a:p>
            <a:pPr lvl="1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Server</a:t>
            </a:r>
            <a:r>
              <a:rPr lang="en-US" dirty="0">
                <a:solidFill>
                  <a:schemeClr val="tx1"/>
                </a:solidFill>
              </a:rPr>
              <a:t> – a component that provides services to clients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Servers have ports that describe the services they provide</a:t>
            </a:r>
          </a:p>
          <a:p>
            <a:r>
              <a:rPr lang="en-US" b="1" dirty="0">
                <a:solidFill>
                  <a:schemeClr val="tx1"/>
                </a:solidFill>
              </a:rPr>
              <a:t>Relations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Uses</a:t>
            </a:r>
            <a:r>
              <a:rPr lang="en-US" dirty="0">
                <a:solidFill>
                  <a:schemeClr val="tx1"/>
                </a:solidFill>
              </a:rPr>
              <a:t> — Client invokes Server through a </a:t>
            </a:r>
            <a:r>
              <a:rPr lang="en-US" b="1" dirty="0">
                <a:solidFill>
                  <a:schemeClr val="tx1"/>
                </a:solidFill>
              </a:rPr>
              <a:t>request/reply connector</a:t>
            </a:r>
            <a:r>
              <a:rPr lang="en-US" i="1" dirty="0">
                <a:solidFill>
                  <a:schemeClr val="tx1"/>
                </a:solidFill>
              </a:rPr>
              <a:t> (</a:t>
            </a:r>
            <a:r>
              <a:rPr lang="en-US" dirty="0">
                <a:solidFill>
                  <a:schemeClr val="tx1"/>
                </a:solidFill>
              </a:rPr>
              <a:t>synchronous; local or remote; optionally encrypted</a:t>
            </a:r>
            <a:r>
              <a:rPr lang="en-US" i="1" dirty="0">
                <a:solidFill>
                  <a:schemeClr val="tx1"/>
                </a:solidFill>
              </a:rPr>
              <a:t>)</a:t>
            </a:r>
          </a:p>
          <a:p>
            <a:r>
              <a:rPr lang="en-US" b="1" dirty="0">
                <a:solidFill>
                  <a:schemeClr val="tx1"/>
                </a:solidFill>
              </a:rPr>
              <a:t>Constraints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Clients are connected to servers through request/reply connectors.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Server components can be clients to other servers.</a:t>
            </a:r>
          </a:p>
          <a:p>
            <a:pPr lvl="1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4592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Client-Server</a:t>
            </a:r>
            <a:r>
              <a:rPr lang="en-US" baseline="0" dirty="0"/>
              <a:t> Example</a:t>
            </a:r>
            <a:endParaRPr lang="en-US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316" b="-1343"/>
          <a:stretch/>
        </p:blipFill>
        <p:spPr bwMode="auto">
          <a:xfrm>
            <a:off x="4145280" y="1835396"/>
            <a:ext cx="6381964" cy="4459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271F3E-577A-F6F3-E170-A2C12C49E0B7}"/>
              </a:ext>
            </a:extLst>
          </p:cNvPr>
          <p:cNvSpPr txBox="1"/>
          <p:nvPr/>
        </p:nvSpPr>
        <p:spPr>
          <a:xfrm>
            <a:off x="1097280" y="1851727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ATM Banking System</a:t>
            </a:r>
          </a:p>
        </p:txBody>
      </p:sp>
    </p:spTree>
    <p:extLst>
      <p:ext uri="{BB962C8B-B14F-4D97-AF65-F5344CB8AC3E}">
        <p14:creationId xmlns:p14="http://schemas.microsoft.com/office/powerpoint/2010/main" val="2642762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Peer-to-Peer Pattern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3"/>
            <a:ext cx="10058401" cy="2884109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00000"/>
              </a:lnSpc>
            </a:pPr>
            <a:r>
              <a:rPr lang="en-US" sz="4200" b="1" dirty="0">
                <a:solidFill>
                  <a:schemeClr val="tx1"/>
                </a:solidFill>
              </a:rPr>
              <a:t>Context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chemeClr val="tx1"/>
                </a:solidFill>
              </a:rPr>
              <a:t>All entities are logically equal in design, but not necessarily equal in practice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chemeClr val="tx1"/>
                </a:solidFill>
              </a:rPr>
              <a:t>E.g. super-nodes, bootstrap nodes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chemeClr val="tx1"/>
                </a:solidFill>
              </a:rPr>
              <a:t>Each entity provides its own resources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chemeClr val="tx1"/>
                </a:solidFill>
              </a:rPr>
              <a:t>Have to cooperate to produce value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chemeClr val="tx1"/>
                </a:solidFill>
              </a:rPr>
              <a:t>Primary QAs: Scalability, Availability</a:t>
            </a:r>
          </a:p>
          <a:p>
            <a:pPr>
              <a:lnSpc>
                <a:spcPct val="100000"/>
              </a:lnSpc>
            </a:pPr>
            <a:r>
              <a:rPr lang="en-US" sz="4200" b="1" dirty="0">
                <a:solidFill>
                  <a:schemeClr val="tx1"/>
                </a:solidFill>
              </a:rPr>
              <a:t>Problem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chemeClr val="tx1"/>
                </a:solidFill>
              </a:rPr>
              <a:t>How to coordinate entities without a central coordinator?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3800" dirty="0">
                <a:solidFill>
                  <a:schemeClr val="tx1"/>
                </a:solidFill>
              </a:rPr>
              <a:t>How to provide high availability &amp; scalability without a coordinator?</a:t>
            </a:r>
          </a:p>
        </p:txBody>
      </p:sp>
    </p:spTree>
    <p:extLst>
      <p:ext uri="{BB962C8B-B14F-4D97-AF65-F5344CB8AC3E}">
        <p14:creationId xmlns:p14="http://schemas.microsoft.com/office/powerpoint/2010/main" val="31919306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6B2B0-B6C6-3AF7-0EDE-0503521A6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F1549-3CA4-D641-5BED-7D108EC8F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Peer-to-Peer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CBFCB-05B0-B96A-0250-79612A6B2D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9300" y="3518220"/>
            <a:ext cx="5326380" cy="230777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n-US" sz="2200" b="1" dirty="0">
                <a:solidFill>
                  <a:schemeClr val="tx1"/>
                </a:solidFill>
              </a:rPr>
              <a:t>Weaknesses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Coordination complexity – need specialized algorithms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Security risks – no central point of enforcement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Performance variability – peers are not equal (&amp; topology can change)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Trust problem – can one peer trust another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</a:rPr>
              <a:t>e.g. copyright owner within BitTorrent piracy network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D5A2F7-8A1A-DC26-CBC7-C6E19F6879FE}"/>
              </a:ext>
            </a:extLst>
          </p:cNvPr>
          <p:cNvSpPr txBox="1"/>
          <p:nvPr/>
        </p:nvSpPr>
        <p:spPr>
          <a:xfrm>
            <a:off x="1097280" y="3429000"/>
            <a:ext cx="4474029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chemeClr val="tx1"/>
                </a:solidFill>
              </a:rPr>
              <a:t>Benefits</a:t>
            </a:r>
          </a:p>
          <a:p>
            <a:pPr marL="342900" lvl="1" indent="-2286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Scalability – adding more peers is easy</a:t>
            </a:r>
          </a:p>
          <a:p>
            <a:pPr marL="342900" lvl="1" indent="-2286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High availability – no single point of failure</a:t>
            </a:r>
          </a:p>
          <a:p>
            <a:pPr marL="342900" lvl="1" indent="-2286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Resource sharing – data &amp; computations are distributed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F8F4F7-E5B5-DFBF-C3B1-C74356556159}"/>
              </a:ext>
            </a:extLst>
          </p:cNvPr>
          <p:cNvSpPr txBox="1"/>
          <p:nvPr/>
        </p:nvSpPr>
        <p:spPr>
          <a:xfrm>
            <a:off x="1097280" y="1831676"/>
            <a:ext cx="1005840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chemeClr val="tx1"/>
                </a:solidFill>
              </a:rPr>
              <a:t>Solution</a:t>
            </a:r>
          </a:p>
          <a:p>
            <a:pPr marL="342900" lvl="1" indent="-2286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Entities interact directly as peers</a:t>
            </a:r>
          </a:p>
          <a:p>
            <a:pPr marL="342900" lvl="1" indent="-2286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No entity is more important than another</a:t>
            </a:r>
          </a:p>
          <a:p>
            <a:pPr marL="342900" lvl="1" indent="-2286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Algorithmic / architecture mediation / decision making</a:t>
            </a:r>
          </a:p>
          <a:p>
            <a:pPr marL="631825" lvl="2" indent="-288925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e.g. BitTorrent, partially pre-MS Skype, partially blockchains</a:t>
            </a:r>
          </a:p>
        </p:txBody>
      </p:sp>
    </p:spTree>
    <p:extLst>
      <p:ext uri="{BB962C8B-B14F-4D97-AF65-F5344CB8AC3E}">
        <p14:creationId xmlns:p14="http://schemas.microsoft.com/office/powerpoint/2010/main" val="16663967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5B1744-27FB-FB83-80F8-09B699353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73D22-1D91-FAA4-9558-F8D3854B1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Peer-to-Peer</a:t>
            </a:r>
            <a:r>
              <a:rPr lang="en-US" baseline="0" dirty="0"/>
              <a:t> </a:t>
            </a:r>
            <a:r>
              <a:rPr lang="en-US" dirty="0"/>
              <a:t>– Specification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ADB74-54A6-CC3C-3A05-78D3E1F0F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058401" cy="4462076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sz="2200" b="1" dirty="0">
                <a:solidFill>
                  <a:schemeClr val="tx1"/>
                </a:solidFill>
              </a:rPr>
              <a:t>Elements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Peer – an independent component running on a network node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</a:rPr>
              <a:t>Special peer components can provide routing, indexing, and peer search capability</a:t>
            </a:r>
          </a:p>
          <a:p>
            <a:pPr>
              <a:lnSpc>
                <a:spcPct val="100000"/>
              </a:lnSpc>
            </a:pPr>
            <a:r>
              <a:rPr lang="en-US" sz="2200" b="1" dirty="0">
                <a:solidFill>
                  <a:schemeClr val="tx1"/>
                </a:solidFill>
              </a:rPr>
              <a:t>Relations</a:t>
            </a:r>
          </a:p>
          <a:p>
            <a:pPr marL="398463" indent="-17145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chemeClr val="tx1"/>
                </a:solidFill>
              </a:rPr>
              <a:t>Uses</a:t>
            </a:r>
            <a:r>
              <a:rPr lang="en-US" sz="1900" dirty="0">
                <a:solidFill>
                  <a:schemeClr val="tx1"/>
                </a:solidFill>
              </a:rPr>
              <a:t> — Peers invoke each other through a </a:t>
            </a:r>
            <a:r>
              <a:rPr lang="en-US" sz="1900" b="1" dirty="0">
                <a:solidFill>
                  <a:schemeClr val="tx1"/>
                </a:solidFill>
              </a:rPr>
              <a:t>request/reply connector</a:t>
            </a:r>
            <a:r>
              <a:rPr lang="en-US" sz="1900" i="1" dirty="0">
                <a:solidFill>
                  <a:schemeClr val="tx1"/>
                </a:solidFill>
              </a:rPr>
              <a:t> (synchronous request or fire-and-forget); attachments may change at runtime</a:t>
            </a:r>
          </a:p>
          <a:p>
            <a:pPr>
              <a:lnSpc>
                <a:spcPct val="100000"/>
              </a:lnSpc>
            </a:pPr>
            <a:r>
              <a:rPr lang="en-US" sz="2200" b="1" dirty="0">
                <a:solidFill>
                  <a:schemeClr val="tx1"/>
                </a:solidFill>
              </a:rPr>
              <a:t>Constraints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Restrictions may be placed on the following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</a:rPr>
              <a:t>The number of allowable attachments to any given peer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</a:rPr>
              <a:t>The number of hops used for searching for a peer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</a:rPr>
              <a:t>Which peers know about which other peers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700" dirty="0">
                <a:solidFill>
                  <a:schemeClr val="tx1"/>
                </a:solidFill>
              </a:rPr>
              <a:t>Some P2P networks use star topologies where peers only connect to supernodes</a:t>
            </a:r>
          </a:p>
          <a:p>
            <a:pPr marL="227013" indent="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None/>
            </a:pP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7214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Peer-to-Peer</a:t>
            </a:r>
            <a:r>
              <a:rPr lang="en-US" baseline="0" dirty="0"/>
              <a:t> Governance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5"/>
            <a:ext cx="10058401" cy="3537252"/>
          </a:xfrm>
        </p:spPr>
        <p:txBody>
          <a:bodyPr>
            <a:normAutofit fontScale="77500" lnSpcReduction="20000"/>
          </a:bodyPr>
          <a:lstStyle/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Peers are logically equal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tx1"/>
                </a:solidFill>
              </a:rPr>
              <a:t>Some can have different roles or more authority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Rule-based interactions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tx1"/>
                </a:solidFill>
              </a:rPr>
              <a:t>e.g. in BitTorrent you drop slow nodes &amp; connect to fast ones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Sometimes system-wide restrictions, e.g.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tx1"/>
                </a:solidFill>
              </a:rPr>
              <a:t>Connection limits – how many connections per node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tx1"/>
                </a:solidFill>
              </a:rPr>
              <a:t>Hop limits – how far a request can go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tx1"/>
                </a:solidFill>
              </a:rPr>
              <a:t>Knowledge distribution – which peers know about each other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100" dirty="0" err="1">
                <a:solidFill>
                  <a:schemeClr val="tx1"/>
                </a:solidFill>
              </a:rPr>
              <a:t>etc</a:t>
            </a:r>
            <a:endParaRPr lang="en-US" sz="21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Issues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tx1"/>
                </a:solidFill>
              </a:rPr>
              <a:t>More complex structure – decentralization is weaker / harder</a:t>
            </a:r>
          </a:p>
          <a:p>
            <a:pPr lvl="3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Need more rules for more complex networks</a:t>
            </a:r>
          </a:p>
        </p:txBody>
      </p:sp>
    </p:spTree>
    <p:extLst>
      <p:ext uri="{BB962C8B-B14F-4D97-AF65-F5344CB8AC3E}">
        <p14:creationId xmlns:p14="http://schemas.microsoft.com/office/powerpoint/2010/main" val="4036441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Patterns – a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25671"/>
          </a:xfrm>
        </p:spPr>
        <p:txBody>
          <a:bodyPr>
            <a:normAutofit/>
          </a:bodyPr>
          <a:lstStyle/>
          <a:p>
            <a:r>
              <a:rPr lang="en-CA" dirty="0">
                <a:solidFill>
                  <a:srgbClr val="000000"/>
                </a:solidFill>
                <a:cs typeface="Garamond"/>
              </a:rPr>
              <a:t>Work on software patterns stemmed from work</a:t>
            </a:r>
            <a:r>
              <a:rPr lang="en-CA" dirty="0">
                <a:solidFill>
                  <a:srgbClr val="000000"/>
                </a:solidFill>
              </a:rPr>
              <a:t> </a:t>
            </a:r>
            <a:r>
              <a:rPr lang="en-CA" dirty="0">
                <a:solidFill>
                  <a:srgbClr val="000000"/>
                </a:solidFill>
                <a:cs typeface="Garamond"/>
              </a:rPr>
              <a:t>on patterns for building architecture carried out by </a:t>
            </a:r>
            <a:r>
              <a:rPr lang="en-US" dirty="0">
                <a:solidFill>
                  <a:srgbClr val="000000"/>
                </a:solidFill>
                <a:cs typeface="Garamond"/>
              </a:rPr>
              <a:t>Christopher Alexander (</a:t>
            </a:r>
            <a:r>
              <a:rPr lang="en-US" sz="1700" i="1" dirty="0">
                <a:hlinkClick r:id="rId3" tooltip="A Pattern Language"/>
              </a:rPr>
              <a:t>A Pattern Language: Towns, Buildings, Construction</a:t>
            </a:r>
            <a:r>
              <a:rPr lang="en-US" sz="1700" dirty="0">
                <a:solidFill>
                  <a:srgbClr val="000000"/>
                </a:solidFill>
                <a:cs typeface="Garamond"/>
              </a:rPr>
              <a:t> </a:t>
            </a:r>
            <a:r>
              <a:rPr lang="en-US" dirty="0">
                <a:solidFill>
                  <a:srgbClr val="000000"/>
                </a:solidFill>
                <a:cs typeface="Garamond"/>
              </a:rPr>
              <a:t>(1977))</a:t>
            </a:r>
          </a:p>
          <a:p>
            <a:r>
              <a:rPr lang="en-US" b="1" dirty="0">
                <a:solidFill>
                  <a:srgbClr val="000000"/>
                </a:solidFill>
              </a:rPr>
              <a:t>Repeatable solutions for designing livable towns.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e.g. “windows should allow natural light”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Many people do “suboptimal” design decisions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Saves time &amp; provide a common language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HashMap / </a:t>
            </a:r>
            <a:r>
              <a:rPr lang="en-US" sz="1600" dirty="0" err="1"/>
              <a:t>TreeMap</a:t>
            </a:r>
            <a:r>
              <a:rPr lang="en-US" sz="1600" dirty="0"/>
              <a:t> – don’t need to explain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Otherwise – independent discovery</a:t>
            </a:r>
          </a:p>
          <a:p>
            <a:r>
              <a:rPr lang="en-US" dirty="0"/>
              <a:t>All well-structured software systems are full of patterns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Architectural patterns</a:t>
            </a:r>
            <a:r>
              <a:rPr lang="en-US" dirty="0"/>
              <a:t> – system level structural organization, e.g. Layered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Design patterns</a:t>
            </a:r>
            <a:r>
              <a:rPr lang="en-US" dirty="0"/>
              <a:t> – component level design, e.g. Observer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Programming idioms</a:t>
            </a:r>
            <a:r>
              <a:rPr lang="en-US" dirty="0"/>
              <a:t> – reoccurring constructs expressed in different languages (programming tasks, algorithms, data structures; e.g. increment counter)</a:t>
            </a:r>
          </a:p>
          <a:p>
            <a:endParaRPr lang="en-US" dirty="0">
              <a:latin typeface="+mj-lt"/>
            </a:endParaRPr>
          </a:p>
          <a:p>
            <a:pPr lvl="1"/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494592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650E6-1460-6F82-5658-9B7722CC3E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A350B-DBC5-08E1-4DF2-26420D132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Peer-to-Peer Pattern (Skype)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283D0-E7C5-ADD9-BFB7-75F5DB0BF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6147164" cy="3869266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Skype is dead, baby, Skype's dead</a:t>
            </a: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MS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 Centralized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Government requirements, Azure integration, monetization, reliability, …</a:t>
            </a: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Pre-MS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Auth server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Messages / calls - Peer-to-peer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IP-address disclosure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Both must be online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Skype infrastructure is cheap</a:t>
            </a:r>
          </a:p>
        </p:txBody>
      </p:sp>
      <p:pic>
        <p:nvPicPr>
          <p:cNvPr id="1026" name="Picture 2" descr="Zed's dead baby — a comment on obtaining a cure for death. | by Marko  Hlebar | Medium">
            <a:extLst>
              <a:ext uri="{FF2B5EF4-FFF2-40B4-BE49-F238E27FC236}">
                <a16:creationId xmlns:a16="http://schemas.microsoft.com/office/drawing/2014/main" id="{BA2F0C6E-0BC1-D338-6499-4F12FAC6A6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789" y="2492725"/>
            <a:ext cx="3776891" cy="2125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5733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Peer-to-Peer Example</a:t>
            </a:r>
            <a:endParaRPr lang="en-US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757" y="1854953"/>
            <a:ext cx="6512923" cy="442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A6163DF-3260-BFD5-8947-43F47A5188B4}"/>
              </a:ext>
            </a:extLst>
          </p:cNvPr>
          <p:cNvSpPr txBox="1"/>
          <p:nvPr/>
        </p:nvSpPr>
        <p:spPr>
          <a:xfrm>
            <a:off x="1097280" y="1927163"/>
            <a:ext cx="31753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Gnutella Network</a:t>
            </a:r>
          </a:p>
        </p:txBody>
      </p:sp>
    </p:spTree>
    <p:extLst>
      <p:ext uri="{BB962C8B-B14F-4D97-AF65-F5344CB8AC3E}">
        <p14:creationId xmlns:p14="http://schemas.microsoft.com/office/powerpoint/2010/main" val="17838980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Service Oriented Architecture Pattern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785861"/>
            <a:ext cx="10058400" cy="296575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defRPr/>
            </a:pPr>
            <a:r>
              <a:rPr lang="en-US" b="1" dirty="0"/>
              <a:t>Context</a:t>
            </a:r>
            <a:endParaRPr lang="en-US" dirty="0"/>
          </a:p>
          <a:p>
            <a:pPr lvl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Services are offered (&amp; described) by providers </a:t>
            </a:r>
            <a:r>
              <a:rPr lang="en-US" dirty="0">
                <a:solidFill>
                  <a:schemeClr val="tx1"/>
                </a:solidFill>
              </a:rPr>
              <a:t>and consumed by consumers</a:t>
            </a:r>
          </a:p>
          <a:p>
            <a:pPr lvl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chemeClr val="tx1"/>
                </a:solidFill>
              </a:rPr>
              <a:t>Primary QA: Interoperability</a:t>
            </a:r>
          </a:p>
          <a:p>
            <a:pPr>
              <a:lnSpc>
                <a:spcPct val="80000"/>
              </a:lnSpc>
            </a:pPr>
            <a:r>
              <a:rPr lang="en-US" b="1" dirty="0"/>
              <a:t>Problem</a:t>
            </a:r>
            <a:endParaRPr lang="en-US" dirty="0"/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dirty="0"/>
              <a:t>Different organizations, different platforms, different languages, different locations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dirty="0"/>
              <a:t>How to support interoperability? </a:t>
            </a:r>
          </a:p>
          <a:p>
            <a:pPr>
              <a:lnSpc>
                <a:spcPct val="80000"/>
              </a:lnSpc>
            </a:pPr>
            <a:r>
              <a:rPr lang="en-US" b="1" dirty="0"/>
              <a:t>Solution</a:t>
            </a:r>
            <a:endParaRPr lang="en-US" dirty="0"/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dirty="0"/>
              <a:t>Each service is self-contained &amp; exposes an interface</a:t>
            </a:r>
          </a:p>
          <a:p>
            <a:pPr lvl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en-US" dirty="0"/>
              <a:t>Loose coupling - don’t care about implementation</a:t>
            </a:r>
            <a:endParaRPr lang="en-US" sz="2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D7D674-FDB3-4A79-E496-8C0E61A51C04}"/>
              </a:ext>
            </a:extLst>
          </p:cNvPr>
          <p:cNvSpPr txBox="1"/>
          <p:nvPr/>
        </p:nvSpPr>
        <p:spPr>
          <a:xfrm>
            <a:off x="3283132" y="6028600"/>
            <a:ext cx="5625737" cy="34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/>
              <a:t>What’s the difference between SOA &amp; Client-Server?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A63F26-6BE7-5444-84AD-79D812FA2339}"/>
              </a:ext>
            </a:extLst>
          </p:cNvPr>
          <p:cNvSpPr txBox="1"/>
          <p:nvPr/>
        </p:nvSpPr>
        <p:spPr>
          <a:xfrm>
            <a:off x="988423" y="4751614"/>
            <a:ext cx="4775563" cy="11336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0025" lvl="1" indent="-85725">
              <a:lnSpc>
                <a:spcPct val="80000"/>
              </a:lnSpc>
              <a:spcBef>
                <a:spcPts val="1200"/>
              </a:spcBef>
              <a:spcAft>
                <a:spcPts val="200"/>
              </a:spcAft>
              <a:buNone/>
            </a:pPr>
            <a:r>
              <a:rPr lang="en-US" sz="2000" b="1" dirty="0"/>
              <a:t>Benefits</a:t>
            </a:r>
            <a:endParaRPr lang="en-US" sz="2000" dirty="0"/>
          </a:p>
          <a:p>
            <a:pPr marL="403225" lvl="1" indent="-174625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The same as for Client-Server</a:t>
            </a:r>
          </a:p>
          <a:p>
            <a:pPr marL="631825" lvl="2" indent="-22860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Modifiability, Reusability, Scalability, Availability, Security</a:t>
            </a: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0D6360-C322-D500-FB09-CBF0A4A8DF10}"/>
              </a:ext>
            </a:extLst>
          </p:cNvPr>
          <p:cNvSpPr txBox="1"/>
          <p:nvPr/>
        </p:nvSpPr>
        <p:spPr>
          <a:xfrm>
            <a:off x="6025243" y="4800113"/>
            <a:ext cx="5130437" cy="958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114300">
              <a:lnSpc>
                <a:spcPct val="80000"/>
              </a:lnSpc>
              <a:buNone/>
            </a:pPr>
            <a:r>
              <a:rPr lang="en-US" sz="2000" b="1" dirty="0"/>
              <a:t>Weaknesses</a:t>
            </a:r>
            <a:r>
              <a:rPr lang="en-US" dirty="0"/>
              <a:t> </a:t>
            </a:r>
          </a:p>
          <a:p>
            <a:pPr marL="403225" lvl="1" indent="-174625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Complexity</a:t>
            </a:r>
          </a:p>
          <a:p>
            <a:pPr marL="746125" lvl="2" indent="-228600">
              <a:lnSpc>
                <a:spcPct val="8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Network latency, interface versioning, service governance</a:t>
            </a:r>
          </a:p>
        </p:txBody>
      </p:sp>
    </p:spTree>
    <p:extLst>
      <p:ext uri="{BB962C8B-B14F-4D97-AF65-F5344CB8AC3E}">
        <p14:creationId xmlns:p14="http://schemas.microsoft.com/office/powerpoint/2010/main" val="25195437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5"/>
            <a:ext cx="10960401" cy="1450757"/>
          </a:xfrm>
        </p:spPr>
        <p:txBody>
          <a:bodyPr>
            <a:normAutofit/>
          </a:bodyPr>
          <a:lstStyle/>
          <a:p>
            <a:r>
              <a:rPr lang="en-US" dirty="0"/>
              <a:t>Service Oriented Architecture – Specification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1" y="1845734"/>
            <a:ext cx="9501710" cy="433077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tx1"/>
                </a:solidFill>
              </a:rPr>
              <a:t>Elements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Components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chemeClr val="tx1"/>
                </a:solidFill>
              </a:rPr>
              <a:t>Service providers - </a:t>
            </a:r>
            <a:r>
              <a:rPr lang="en-US" sz="1600" dirty="0">
                <a:solidFill>
                  <a:schemeClr val="tx1"/>
                </a:solidFill>
              </a:rPr>
              <a:t>provide one or more services through declared interfaces.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chemeClr val="tx1"/>
                </a:solidFill>
              </a:rPr>
              <a:t>Service consumers - </a:t>
            </a:r>
            <a:r>
              <a:rPr lang="en-US" sz="1600" dirty="0">
                <a:solidFill>
                  <a:schemeClr val="tx1"/>
                </a:solidFill>
              </a:rPr>
              <a:t>invoke services directly or through an intermediary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i="1" dirty="0">
                <a:solidFill>
                  <a:schemeClr val="tx1"/>
                </a:solidFill>
              </a:rPr>
              <a:t>Service providers - </a:t>
            </a:r>
            <a:r>
              <a:rPr lang="en-US" sz="1600" dirty="0">
                <a:solidFill>
                  <a:schemeClr val="tx1"/>
                </a:solidFill>
              </a:rPr>
              <a:t>may also be service consumers.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Enterprise Service Bus (</a:t>
            </a:r>
            <a:r>
              <a:rPr lang="en-US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ESB)</a:t>
            </a:r>
            <a:r>
              <a:rPr lang="en-US" i="1" dirty="0">
                <a:solidFill>
                  <a:schemeClr val="tx1"/>
                </a:solidFill>
              </a:rPr>
              <a:t> -</a:t>
            </a:r>
            <a:r>
              <a:rPr lang="en-US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route and transform messages between providers and consumers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Necessary when external partners have heterogeneous formats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 providers with different formats X 5 consumers = 25 </a:t>
            </a:r>
            <a:r>
              <a:rPr lang="en-US" sz="1600" dirty="0">
                <a:solidFill>
                  <a:schemeClr val="tx1"/>
                </a:solidFill>
              </a:rPr>
              <a:t>parsing implementations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Cannot mandate external partners standardize their interfaces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Registry of services - </a:t>
            </a:r>
            <a:r>
              <a:rPr lang="en-US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 by providers to register their services and by consumers to discover services at runtime.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b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Orchestration server </a:t>
            </a:r>
            <a:r>
              <a:rPr lang="en-US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– </a:t>
            </a:r>
            <a:r>
              <a:rPr lang="en-US" dirty="0">
                <a:solidFill>
                  <a:schemeClr val="tx1"/>
                </a:solidFill>
              </a:rPr>
              <a:t>set of workflows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Chains of interactions to fulfill a business process</a:t>
            </a:r>
            <a:endParaRPr lang="en-US" sz="16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30315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5"/>
            <a:ext cx="10934571" cy="1450757"/>
          </a:xfrm>
        </p:spPr>
        <p:txBody>
          <a:bodyPr>
            <a:normAutofit/>
          </a:bodyPr>
          <a:lstStyle/>
          <a:p>
            <a:r>
              <a:rPr lang="en-US" dirty="0"/>
              <a:t>Service Oriented Architecture – Specification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 marL="200025" lvl="1" indent="-142875">
              <a:buNone/>
            </a:pPr>
            <a:r>
              <a:rPr lang="en-US" sz="2000" b="1" dirty="0">
                <a:solidFill>
                  <a:schemeClr val="tx1"/>
                </a:solidFill>
              </a:rPr>
              <a:t>Connectors</a:t>
            </a:r>
          </a:p>
          <a:p>
            <a:pPr marL="341313" lvl="2" indent="-17145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SOAP connector</a:t>
            </a:r>
          </a:p>
          <a:p>
            <a:pPr marL="630238" lvl="3" indent="-231775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Uses the SOAP protocol for</a:t>
            </a:r>
          </a:p>
          <a:p>
            <a:pPr marL="857250" lvl="4" indent="-16986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</a:t>
            </a:r>
            <a:r>
              <a:rPr lang="en-US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ynchronous communication between web services, typically over HTTP</a:t>
            </a:r>
          </a:p>
          <a:p>
            <a:pPr marL="857250" lvl="4" indent="-169863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Strongly typed</a:t>
            </a:r>
          </a:p>
          <a:p>
            <a:pPr marL="857250" lvl="4" indent="-169863">
              <a:buFont typeface="Arial" panose="020B0604020202020204" pitchFamily="34" charset="0"/>
              <a:buChar char="•"/>
            </a:pPr>
            <a:r>
              <a:rPr lang="en-US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XML-based</a:t>
            </a:r>
          </a:p>
          <a:p>
            <a:pPr marL="398463" lvl="2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REST connector</a:t>
            </a:r>
          </a:p>
          <a:p>
            <a:pPr marL="630238" lvl="3" indent="-231775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Relies on the basic request/reply o</a:t>
            </a:r>
            <a:r>
              <a:rPr lang="en-US" sz="16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perations of the HTTP protocol</a:t>
            </a:r>
          </a:p>
          <a:p>
            <a:pPr marL="398463" lvl="2" indent="-2286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Asynchronous messaging connector</a:t>
            </a:r>
          </a:p>
          <a:p>
            <a:pPr marL="630238" lvl="3" indent="-231775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Uses an asynchronous </a:t>
            </a:r>
            <a:r>
              <a:rPr lang="en-US" sz="16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messaging system - point-to-point or publish-subscribe</a:t>
            </a:r>
            <a:endParaRPr lang="en-US" sz="1600" dirty="0">
              <a:solidFill>
                <a:schemeClr val="tx1"/>
              </a:solidFill>
            </a:endParaRPr>
          </a:p>
          <a:p>
            <a:pPr marL="566928" lvl="3" indent="0">
              <a:buNone/>
            </a:pPr>
            <a:endParaRPr lang="en-US" sz="16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31828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5"/>
            <a:ext cx="10955235" cy="1450757"/>
          </a:xfrm>
        </p:spPr>
        <p:txBody>
          <a:bodyPr>
            <a:normAutofit/>
          </a:bodyPr>
          <a:lstStyle/>
          <a:p>
            <a:r>
              <a:rPr lang="en-US" dirty="0"/>
              <a:t>Service</a:t>
            </a:r>
            <a:r>
              <a:rPr lang="en-US" baseline="0" dirty="0"/>
              <a:t> Oriented Architecture </a:t>
            </a:r>
            <a:r>
              <a:rPr lang="en-US" dirty="0"/>
              <a:t>– Specification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774971"/>
            <a:ext cx="10058401" cy="464215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tx1"/>
                </a:solidFill>
              </a:rPr>
              <a:t>Relations</a:t>
            </a:r>
          </a:p>
          <a:p>
            <a:pPr marL="403225" indent="-228600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Attachment of the different kinds of components available to the respective connectors</a:t>
            </a:r>
          </a:p>
          <a:p>
            <a:pPr marL="695833" lvl="1" indent="-2286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e.g. providers attach to SOAP or REST connectors; consumers attach to whichever the provider exposes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tx1"/>
                </a:solidFill>
              </a:rPr>
              <a:t>Constraints</a:t>
            </a:r>
            <a:r>
              <a:rPr lang="en-US" sz="2400" b="1" dirty="0">
                <a:solidFill>
                  <a:schemeClr val="tx1"/>
                </a:solidFill>
              </a:rPr>
              <a:t> 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Consumers are connected to service providers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Intermediary components (e.g. ESB, registry, orchestration server) may be used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Cannot bypass interfaces</a:t>
            </a:r>
          </a:p>
        </p:txBody>
      </p:sp>
    </p:spTree>
    <p:extLst>
      <p:ext uri="{BB962C8B-B14F-4D97-AF65-F5344CB8AC3E}">
        <p14:creationId xmlns:p14="http://schemas.microsoft.com/office/powerpoint/2010/main" val="27907904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Service Oriented Architecture Example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4958" y="1854607"/>
            <a:ext cx="4436227" cy="4414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102" y="2014588"/>
            <a:ext cx="3194578" cy="2851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961102" y="5018860"/>
            <a:ext cx="3074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OPC – Order Processing Center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FB9E7B-B8A4-2FE8-F996-B5F2F5E63C8A}"/>
              </a:ext>
            </a:extLst>
          </p:cNvPr>
          <p:cNvSpPr txBox="1"/>
          <p:nvPr/>
        </p:nvSpPr>
        <p:spPr>
          <a:xfrm>
            <a:off x="1097280" y="1814533"/>
            <a:ext cx="23491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“Adventure Builder”</a:t>
            </a:r>
          </a:p>
        </p:txBody>
      </p:sp>
    </p:spTree>
    <p:extLst>
      <p:ext uri="{BB962C8B-B14F-4D97-AF65-F5344CB8AC3E}">
        <p14:creationId xmlns:p14="http://schemas.microsoft.com/office/powerpoint/2010/main" val="38468321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Shared-Data Pattern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8793481" cy="485442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tx1"/>
                </a:solidFill>
              </a:rPr>
              <a:t>Context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Various computational components share and manipulate large amounts of data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Data doesn’t belong to any component fully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Primary QA: Availability</a:t>
            </a:r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tx1"/>
                </a:solidFill>
              </a:rPr>
              <a:t>Problem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Store reliably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Consistency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Avoid duplications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Parallel access by independent actors (components &amp; people &amp; 3</a:t>
            </a:r>
            <a:r>
              <a:rPr lang="en-US" baseline="30000" dirty="0">
                <a:solidFill>
                  <a:schemeClr val="tx1"/>
                </a:solidFill>
              </a:rPr>
              <a:t>rd</a:t>
            </a:r>
            <a:r>
              <a:rPr lang="en-US" dirty="0">
                <a:solidFill>
                  <a:schemeClr val="tx1"/>
                </a:solidFill>
              </a:rPr>
              <a:t>-party systems)</a:t>
            </a:r>
          </a:p>
          <a:p>
            <a:pPr lvl="2">
              <a:lnSpc>
                <a:spcPct val="100000"/>
              </a:lnSpc>
            </a:pPr>
            <a:endParaRPr lang="en-US" sz="2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1356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A41CE0-0825-8A28-8F8A-EA2CB4DE8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5FE10-E961-74EE-228F-3C8950AFF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Shared-Data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76CEE8-0521-1748-7ABA-E96C1E637E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2" y="3429000"/>
            <a:ext cx="4832294" cy="254818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0000"/>
              </a:lnSpc>
            </a:pPr>
            <a:r>
              <a:rPr lang="en-US" sz="2600" b="1" dirty="0">
                <a:solidFill>
                  <a:schemeClr val="tx1"/>
                </a:solidFill>
              </a:rPr>
              <a:t>Benefits 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Consistency – single source of truth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Reusability – all accessors use the same dataset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300" b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Scalability – </a:t>
            </a:r>
            <a:r>
              <a:rPr lang="en-US" sz="2300" dirty="0"/>
              <a:t>data store scales independently of its consumers</a:t>
            </a:r>
            <a:endParaRPr lang="en-US" sz="2300" b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3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Decoupling – no direct data requesting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1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Avoid sync requests and affecting IOPS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</a:rPr>
              <a:t>Security - </a:t>
            </a:r>
            <a:r>
              <a:rPr lang="en-US" sz="2300" dirty="0"/>
              <a:t>not all accessors have equal permissions</a:t>
            </a:r>
            <a:endParaRPr lang="en-US" sz="23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F1F8DC-AB4E-E9B6-0085-E1B2926FE060}"/>
              </a:ext>
            </a:extLst>
          </p:cNvPr>
          <p:cNvSpPr txBox="1"/>
          <p:nvPr/>
        </p:nvSpPr>
        <p:spPr>
          <a:xfrm>
            <a:off x="1097280" y="1813173"/>
            <a:ext cx="1005840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chemeClr val="tx1"/>
                </a:solidFill>
              </a:rPr>
              <a:t>Solution</a:t>
            </a:r>
          </a:p>
          <a:p>
            <a:pPr marL="230188" lvl="1" indent="-174625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Shared data storage</a:t>
            </a:r>
          </a:p>
          <a:p>
            <a:pPr marL="230188" lvl="1" indent="-174625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Accessed by different components (accessors)</a:t>
            </a:r>
          </a:p>
          <a:p>
            <a:pPr marL="230188" lvl="1" indent="-174625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Reading &amp; writing</a:t>
            </a:r>
          </a:p>
          <a:p>
            <a:pPr marL="230188" lvl="1" indent="-174625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Not everyone needs the same permissions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C9F3C91-C97F-6B04-A0C3-A3DE51D81E33}"/>
              </a:ext>
            </a:extLst>
          </p:cNvPr>
          <p:cNvSpPr txBox="1"/>
          <p:nvPr/>
        </p:nvSpPr>
        <p:spPr>
          <a:xfrm>
            <a:off x="6185383" y="3397089"/>
            <a:ext cx="4970297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b="1" dirty="0">
                <a:solidFill>
                  <a:schemeClr val="tx1"/>
                </a:solidFill>
              </a:rPr>
              <a:t>Weaknesses</a:t>
            </a:r>
          </a:p>
          <a:p>
            <a:pPr marL="285750" lvl="1" indent="-173038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Performance bottleneck – avoid having all components write synchronously to a single store</a:t>
            </a:r>
          </a:p>
          <a:p>
            <a:pPr marL="460375" lvl="2" indent="-174625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e.g. everybody writes into one DB</a:t>
            </a:r>
          </a:p>
          <a:p>
            <a:pPr marL="285750" lvl="1" indent="-173038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Concurrent writes – have to be designed around</a:t>
            </a:r>
          </a:p>
          <a:p>
            <a:pPr marL="460375" lvl="2" indent="-174625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e.g. no data is updated, only new is written</a:t>
            </a:r>
          </a:p>
          <a:p>
            <a:pPr marL="285750" lvl="1" indent="-173038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Single point of failure – unavoidable</a:t>
            </a:r>
          </a:p>
          <a:p>
            <a:pPr marL="460375" lvl="2" indent="-176213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C</a:t>
            </a:r>
            <a:r>
              <a:rPr lang="en-US" sz="16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entralization benefits consistency but concentrates availability risk</a:t>
            </a:r>
          </a:p>
        </p:txBody>
      </p:sp>
    </p:spTree>
    <p:extLst>
      <p:ext uri="{BB962C8B-B14F-4D97-AF65-F5344CB8AC3E}">
        <p14:creationId xmlns:p14="http://schemas.microsoft.com/office/powerpoint/2010/main" val="17373941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Shared Data – Specification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3"/>
            <a:ext cx="10058401" cy="4508571"/>
          </a:xfrm>
        </p:spPr>
        <p:txBody>
          <a:bodyPr>
            <a:normAutofit fontScale="92500" lnSpcReduction="10000"/>
          </a:bodyPr>
          <a:lstStyle/>
          <a:p>
            <a:r>
              <a:rPr lang="en-US" sz="2200" b="1" dirty="0"/>
              <a:t>Elements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Shared-data store. Concerns include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Types of data &amp; structure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Access performance (read/write latency, throughput)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Data distribution (centralized vs replicated vs distributed)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Number of accessors (parallel access)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Data accessor component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700" dirty="0"/>
              <a:t>e.g. reporting service can read OR data pipeline can write</a:t>
            </a:r>
          </a:p>
          <a:p>
            <a:r>
              <a:rPr lang="en-US" sz="2200" b="1" dirty="0"/>
              <a:t>Relations</a:t>
            </a:r>
          </a:p>
          <a:p>
            <a:pPr marL="398463" indent="-228600"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900" dirty="0"/>
              <a:t>Accessors – attach to the data store through read/write connectors (SQL queries, file system I/O, API calls)</a:t>
            </a:r>
          </a:p>
          <a:p>
            <a:pPr marL="398463" indent="-2286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Data Store – may also initiate control through events or triggers</a:t>
            </a:r>
          </a:p>
          <a:p>
            <a:r>
              <a:rPr lang="en-US" sz="2200" b="1" dirty="0"/>
              <a:t>Constraints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/>
              <a:t>Data accessors interact only with the data store(s)</a:t>
            </a:r>
          </a:p>
        </p:txBody>
      </p:sp>
    </p:spTree>
    <p:extLst>
      <p:ext uri="{BB962C8B-B14F-4D97-AF65-F5344CB8AC3E}">
        <p14:creationId xmlns:p14="http://schemas.microsoft.com/office/powerpoint/2010/main" val="2890149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 Software Architectural Pattern?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3588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Pattern - a </a:t>
            </a:r>
            <a:r>
              <a:rPr lang="en-US" b="1" dirty="0"/>
              <a:t>solution</a:t>
            </a:r>
            <a:r>
              <a:rPr lang="en-US" dirty="0"/>
              <a:t> to a </a:t>
            </a:r>
            <a:r>
              <a:rPr lang="en-US" b="1" dirty="0"/>
              <a:t>problem</a:t>
            </a:r>
            <a:r>
              <a:rPr lang="en-US" dirty="0"/>
              <a:t> in a </a:t>
            </a:r>
            <a:r>
              <a:rPr lang="en-US" b="1" dirty="0"/>
              <a:t>context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Context</a:t>
            </a:r>
            <a:r>
              <a:rPr lang="en-US" dirty="0"/>
              <a:t> - common situation in the world that gives rise to a problem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Problem</a:t>
            </a:r>
            <a:r>
              <a:rPr lang="en-US" dirty="0"/>
              <a:t> – generalized problem regularly arising in the given context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Solution</a:t>
            </a:r>
            <a:r>
              <a:rPr lang="en-US" dirty="0"/>
              <a:t> - abstracted architectural resolution to the problem</a:t>
            </a:r>
          </a:p>
          <a:p>
            <a:r>
              <a:rPr lang="en-US" b="1" dirty="0"/>
              <a:t>Architectural pattern</a:t>
            </a:r>
            <a:r>
              <a:rPr lang="en-US" dirty="0"/>
              <a:t> expresses a fundamental </a:t>
            </a:r>
            <a:r>
              <a:rPr lang="en-US" b="1" dirty="0"/>
              <a:t>structural organization abstraction</a:t>
            </a:r>
            <a:r>
              <a:rPr lang="en-US" dirty="0"/>
              <a:t> for software systems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Set of structural elements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Their relationships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Rules and guidelines for organizing the relationships between them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layered architecture – only downward relationships (UI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business logic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data layer)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E.g.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Client-server – architectural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Factory – not architectural 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7497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Shared Data Example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5113" y="1851966"/>
            <a:ext cx="7922734" cy="357836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000EA0-0428-4C3F-EDCC-50C1C82A3384}"/>
              </a:ext>
            </a:extLst>
          </p:cNvPr>
          <p:cNvSpPr txBox="1"/>
          <p:nvPr/>
        </p:nvSpPr>
        <p:spPr>
          <a:xfrm>
            <a:off x="1097280" y="5668925"/>
            <a:ext cx="85943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9863" indent="-169863" algn="l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</a:rPr>
              <a:t>Project repository = the single source of truth</a:t>
            </a:r>
          </a:p>
          <a:p>
            <a:pPr marL="114300" indent="-114300" algn="l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</a:rPr>
              <a:t>Components interact with the store, not with each other — decoupling</a:t>
            </a:r>
          </a:p>
        </p:txBody>
      </p:sp>
    </p:spTree>
    <p:extLst>
      <p:ext uri="{BB962C8B-B14F-4D97-AF65-F5344CB8AC3E}">
        <p14:creationId xmlns:p14="http://schemas.microsoft.com/office/powerpoint/2010/main" val="163321774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Shared Data Example</a:t>
            </a:r>
            <a:br>
              <a:rPr lang="en-US" dirty="0"/>
            </a:br>
            <a:r>
              <a:rPr lang="en-US" sz="2000" dirty="0"/>
              <a:t>Enterprise Access Management System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621" y="1798777"/>
            <a:ext cx="5214758" cy="4449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00572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Warehouse Example</a:t>
            </a:r>
          </a:p>
        </p:txBody>
      </p:sp>
      <p:pic>
        <p:nvPicPr>
          <p:cNvPr id="2050" name="Picture 2" descr="Description of Figure 1-1 follow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199" y="1824283"/>
            <a:ext cx="5713603" cy="418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80416" y="6013343"/>
            <a:ext cx="40311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Oracle – Introduction to Data Warehousing Concepts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D5D6F8-031A-4194-8EB7-56B5F6679048}"/>
              </a:ext>
            </a:extLst>
          </p:cNvPr>
          <p:cNvSpPr txBox="1"/>
          <p:nvPr/>
        </p:nvSpPr>
        <p:spPr>
          <a:xfrm>
            <a:off x="802898" y="3220313"/>
            <a:ext cx="2048789" cy="13970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US" sz="1400" dirty="0">
                <a:solidFill>
                  <a:srgbClr val="3F3A33"/>
                </a:solidFill>
              </a:rPr>
              <a:t>ETL pipeline: source data is extracted, transformed, and loaded into the warehouse on a scheduled basis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A1512F-9591-4B36-ABB0-CABEA707FAFA}"/>
              </a:ext>
            </a:extLst>
          </p:cNvPr>
          <p:cNvSpPr txBox="1"/>
          <p:nvPr/>
        </p:nvSpPr>
        <p:spPr>
          <a:xfrm>
            <a:off x="9420602" y="3188563"/>
            <a:ext cx="1968500" cy="14605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US" sz="1400" dirty="0">
                <a:solidFill>
                  <a:srgbClr val="3F3A33"/>
                </a:solidFill>
              </a:rPr>
              <a:t>Consumers query (read) from the warehouse — arrows show the access relationship, not data flow direction</a:t>
            </a:r>
          </a:p>
        </p:txBody>
      </p:sp>
    </p:spTree>
    <p:extLst>
      <p:ext uri="{BB962C8B-B14F-4D97-AF65-F5344CB8AC3E}">
        <p14:creationId xmlns:p14="http://schemas.microsoft.com/office/powerpoint/2010/main" val="15427845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Blackboard Pattern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8793482" cy="3330701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n-US" sz="2200" dirty="0"/>
              <a:t>Context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dirty="0"/>
              <a:t>Problem domain is immature / poorly specified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dirty="0"/>
              <a:t>No optimal / deterministic solution is known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dirty="0"/>
              <a:t>Need complex / non-deterministic strategies to solve a problem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dirty="0"/>
              <a:t>e.g. robotic lawn mower: LIDAR, camera, GPS, and odometry modules each write to a shared world model — no single module has the full picture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dirty="0"/>
              <a:t>Primary QA: Modifiability</a:t>
            </a:r>
          </a:p>
          <a:p>
            <a:pPr>
              <a:lnSpc>
                <a:spcPct val="100000"/>
              </a:lnSpc>
            </a:pPr>
            <a:r>
              <a:rPr lang="en-US" sz="2200" dirty="0"/>
              <a:t>Problem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dirty="0"/>
              <a:t>Often requires several fields of expertise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900" dirty="0"/>
              <a:t>Set of intermediate solutions &amp; representations from each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700" dirty="0"/>
              <a:t>e.g. voice  phonemes  words  meaning (original motivation — HEARSAY II, 1970s)</a:t>
            </a:r>
          </a:p>
        </p:txBody>
      </p:sp>
    </p:spTree>
    <p:extLst>
      <p:ext uri="{BB962C8B-B14F-4D97-AF65-F5344CB8AC3E}">
        <p14:creationId xmlns:p14="http://schemas.microsoft.com/office/powerpoint/2010/main" val="33220625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5F4DFE-A34A-4277-1F6C-5749EC6A3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3F761-8753-DB0D-25E1-6370A1C2A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Blackboard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54663-EC77-16A0-0D9A-614361479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94921" y="3435877"/>
            <a:ext cx="4901080" cy="241731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US" sz="2200" dirty="0"/>
              <a:t>Benefits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Flexibility – can swap modules / agents / programs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Expertise collaboration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Exploratory power – can find non-deterministic solutions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Complexity scalability – can plugin new experts if needed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5FB9D8-4B11-1A9B-39E1-7B0FB8CC7350}"/>
              </a:ext>
            </a:extLst>
          </p:cNvPr>
          <p:cNvSpPr txBox="1"/>
          <p:nvPr/>
        </p:nvSpPr>
        <p:spPr>
          <a:xfrm>
            <a:off x="1194920" y="1847956"/>
            <a:ext cx="996076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dirty="0"/>
              <a:t>Solution</a:t>
            </a:r>
          </a:p>
          <a:p>
            <a:pPr marL="284163" lvl="1" indent="-169863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Collection of independent specialized programs work cooperatively</a:t>
            </a:r>
          </a:p>
          <a:p>
            <a:pPr marL="284163" lvl="1" indent="-169863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Utilizing a common data structure (blackboard) as the only communication channel</a:t>
            </a:r>
          </a:p>
          <a:p>
            <a:pPr marL="284163" lvl="1" indent="-169863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Central controller coordinates the efforts</a:t>
            </a:r>
          </a:p>
          <a:p>
            <a:pPr marL="460375" lvl="2" indent="-176213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Based on the current state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FF44E4-0AE1-89AF-45F8-3860DBC9742F}"/>
              </a:ext>
            </a:extLst>
          </p:cNvPr>
          <p:cNvSpPr txBox="1"/>
          <p:nvPr/>
        </p:nvSpPr>
        <p:spPr>
          <a:xfrm>
            <a:off x="6292311" y="3429000"/>
            <a:ext cx="486336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dirty="0"/>
              <a:t>Weaknesses</a:t>
            </a:r>
          </a:p>
          <a:p>
            <a:pPr marL="284163" lvl="1" indent="-169863">
              <a:lnSpc>
                <a:spcPct val="100000"/>
              </a:lnSpc>
              <a:buClr>
                <a:srgbClr val="F5770F"/>
              </a:buClr>
              <a:buFont typeface="Arial" panose="020B0604020202020204" pitchFamily="34" charset="0"/>
              <a:buChar char="•"/>
            </a:pPr>
            <a:r>
              <a:rPr lang="en-US" dirty="0"/>
              <a:t>Complexity – hard to design &amp; make it produce good results</a:t>
            </a:r>
          </a:p>
          <a:p>
            <a:pPr marL="515938" lvl="2" indent="-231775">
              <a:lnSpc>
                <a:spcPct val="100000"/>
              </a:lnSpc>
              <a:buClr>
                <a:srgbClr val="F5770F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Orchestration rules specifically</a:t>
            </a:r>
          </a:p>
          <a:p>
            <a:pPr marL="284163" lvl="1" indent="-169863">
              <a:lnSpc>
                <a:spcPct val="100000"/>
              </a:lnSpc>
              <a:buClr>
                <a:srgbClr val="F5770F"/>
              </a:buClr>
              <a:buFont typeface="Arial" panose="020B0604020202020204" pitchFamily="34" charset="0"/>
              <a:buChar char="•"/>
            </a:pPr>
            <a:r>
              <a:rPr lang="en-US" dirty="0"/>
              <a:t>Hard to guarantee quality</a:t>
            </a:r>
          </a:p>
          <a:p>
            <a:pPr marL="284163" lvl="1" indent="-169863">
              <a:lnSpc>
                <a:spcPct val="100000"/>
              </a:lnSpc>
              <a:buClr>
                <a:srgbClr val="F5770F"/>
              </a:buClr>
              <a:buFont typeface="Arial" panose="020B0604020202020204" pitchFamily="34" charset="0"/>
              <a:buChar char="•"/>
            </a:pPr>
            <a:r>
              <a:rPr lang="en-US" dirty="0"/>
              <a:t>Debug difficulty – different agents, non-deterministic behavior</a:t>
            </a:r>
          </a:p>
          <a:p>
            <a:pPr marL="284163" lvl="1" indent="-169863">
              <a:lnSpc>
                <a:spcPct val="100000"/>
              </a:lnSpc>
              <a:buClr>
                <a:srgbClr val="F5770F"/>
              </a:buClr>
              <a:buFont typeface="Arial" panose="020B0604020202020204" pitchFamily="34" charset="0"/>
              <a:buChar char="•"/>
            </a:pPr>
            <a:r>
              <a:rPr lang="en-US" dirty="0"/>
              <a:t>Low support for parallelism</a:t>
            </a:r>
          </a:p>
          <a:p>
            <a:pPr marL="515938" lvl="2" indent="-231775">
              <a:buClr>
                <a:srgbClr val="F5770F"/>
              </a:buClr>
              <a:buFont typeface="Arial" panose="020B0604020202020204" pitchFamily="34" charset="0"/>
              <a:buChar char="•"/>
            </a:pPr>
            <a:r>
              <a:rPr lang="en-US" sz="1600" dirty="0"/>
              <a:t>Concurrent writes require coordination</a:t>
            </a:r>
          </a:p>
        </p:txBody>
      </p:sp>
    </p:spTree>
    <p:extLst>
      <p:ext uri="{BB962C8B-B14F-4D97-AF65-F5344CB8AC3E}">
        <p14:creationId xmlns:p14="http://schemas.microsoft.com/office/powerpoint/2010/main" val="38781321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Blackboard Pattern – Specification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 fontScale="92500"/>
          </a:bodyPr>
          <a:lstStyle/>
          <a:p>
            <a:pPr>
              <a:lnSpc>
                <a:spcPct val="100000"/>
              </a:lnSpc>
            </a:pPr>
            <a:r>
              <a:rPr lang="en-US" b="1" dirty="0"/>
              <a:t>Elements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Knowledge source </a:t>
            </a:r>
            <a:r>
              <a:rPr lang="en-US" dirty="0"/>
              <a:t>– independent subsystems that solve specific aspects of the problem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Blackboard </a:t>
            </a:r>
            <a:r>
              <a:rPr lang="en-US" dirty="0"/>
              <a:t>– central data store for solution space, provides an interface to knowledge sources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Control </a:t>
            </a:r>
            <a:r>
              <a:rPr lang="en-US" dirty="0"/>
              <a:t>– coordinates knowledge source activation based on current blackboard state</a:t>
            </a:r>
          </a:p>
          <a:p>
            <a:r>
              <a:rPr lang="en-US" b="1" dirty="0"/>
              <a:t>Relations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Knowledge sources interact exclusively through the blackboard — no direct peer-to-peer communication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Activates </a:t>
            </a:r>
            <a:r>
              <a:rPr lang="en-US" dirty="0"/>
              <a:t>– Controller selects and invokes knowledge sources; knowledge sources do not activate each other</a:t>
            </a:r>
          </a:p>
          <a:p>
            <a:r>
              <a:rPr lang="en-US" b="1" dirty="0"/>
              <a:t>Constraints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There must be exactly one blackboard, shared by all knowledge sources and the controller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Knowledge sources are activated opportunistically — only when their expertise applies to the current blackboard state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Control strategy may be heuristic — the controller itself need not be deterministic</a:t>
            </a:r>
          </a:p>
        </p:txBody>
      </p:sp>
    </p:spTree>
    <p:extLst>
      <p:ext uri="{BB962C8B-B14F-4D97-AF65-F5344CB8AC3E}">
        <p14:creationId xmlns:p14="http://schemas.microsoft.com/office/powerpoint/2010/main" val="14055709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Blackboard Example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097280" y="1826756"/>
            <a:ext cx="4135980" cy="31052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5868" y="3362327"/>
            <a:ext cx="5278852" cy="260032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58E7C7E-79E6-4069-9956-40EF5582D044}"/>
              </a:ext>
            </a:extLst>
          </p:cNvPr>
          <p:cNvSpPr txBox="1"/>
          <p:nvPr/>
        </p:nvSpPr>
        <p:spPr>
          <a:xfrm>
            <a:off x="1097280" y="4932055"/>
            <a:ext cx="4135981" cy="5588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US" sz="1400" dirty="0">
                <a:solidFill>
                  <a:srgbClr val="637052"/>
                </a:solidFill>
              </a:rPr>
              <a:t>Conceptual view — control loop between components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89CFAF-A988-4190-9FB6-E2A99C38FD01}"/>
              </a:ext>
            </a:extLst>
          </p:cNvPr>
          <p:cNvSpPr txBox="1"/>
          <p:nvPr/>
        </p:nvSpPr>
        <p:spPr>
          <a:xfrm>
            <a:off x="5815867" y="5882467"/>
            <a:ext cx="5177597" cy="5588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US" sz="1400" dirty="0">
                <a:solidFill>
                  <a:srgbClr val="637052"/>
                </a:solidFill>
              </a:rPr>
              <a:t>UML Class Diagram — component interfaces &amp; control loop methods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F4D213-2E09-4ADF-A422-8120FE8F579F}"/>
              </a:ext>
            </a:extLst>
          </p:cNvPr>
          <p:cNvSpPr txBox="1"/>
          <p:nvPr/>
        </p:nvSpPr>
        <p:spPr>
          <a:xfrm>
            <a:off x="5815867" y="1826756"/>
            <a:ext cx="5177597" cy="889000"/>
          </a:xfrm>
          <a:prstGeom prst="rect">
            <a:avLst/>
          </a:prstGeom>
          <a:noFill/>
        </p:spPr>
        <p:txBody>
          <a:bodyPr vertOverflow="overflow" vert="horz" wrap="square" rtlCol="0" anchor="t" anchorCtr="0">
            <a:noAutofit/>
          </a:bodyPr>
          <a:lstStyle/>
          <a:p>
            <a:pPr algn="l"/>
            <a:r>
              <a:rPr lang="en-US" sz="1400" dirty="0">
                <a:solidFill>
                  <a:srgbClr val="3F3A33"/>
                </a:solidFill>
              </a:rPr>
              <a:t>e.g. robotic mower:</a:t>
            </a:r>
          </a:p>
          <a:p>
            <a:pPr marL="169863" indent="-169863" algn="l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3F3A33"/>
                </a:solidFill>
              </a:rPr>
              <a:t>KS-1 = LIDAR, KS-2 = camera, KS-n = GPS
Blackboard = shared world model </a:t>
            </a:r>
          </a:p>
          <a:p>
            <a:pPr marL="169863" indent="-169863" algn="l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3F3A33"/>
                </a:solidFill>
              </a:rPr>
              <a:t>Control = navigation planner</a:t>
            </a:r>
          </a:p>
        </p:txBody>
      </p:sp>
    </p:spTree>
    <p:extLst>
      <p:ext uri="{BB962C8B-B14F-4D97-AF65-F5344CB8AC3E}">
        <p14:creationId xmlns:p14="http://schemas.microsoft.com/office/powerpoint/2010/main" val="410861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5518B-B354-AFFD-AC07-74DF6BDAB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D47D6-369E-F5FE-0E80-FC8386214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Allocation Patterns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A1E45D-755C-8DDB-19FF-2D4DF03034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decomposition of the system</a:t>
            </a:r>
          </a:p>
        </p:txBody>
      </p:sp>
    </p:spTree>
    <p:extLst>
      <p:ext uri="{BB962C8B-B14F-4D97-AF65-F5344CB8AC3E}">
        <p14:creationId xmlns:p14="http://schemas.microsoft.com/office/powerpoint/2010/main" val="23339580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Multi-Tier Pattern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r>
              <a:rPr lang="en-US" b="1" dirty="0"/>
              <a:t>Context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Distributed deployment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need to distribute a system’s infrastructure into distinct subsets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Layers = logical separation of responsibility (always)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Tiers = physical deployment boundary (independent machines/processes)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Primary QA: Scalability</a:t>
            </a:r>
          </a:p>
          <a:p>
            <a:r>
              <a:rPr lang="en-US" b="1" dirty="0"/>
              <a:t>Problem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How can we </a:t>
            </a:r>
            <a:r>
              <a:rPr lang="en-US" b="1" dirty="0"/>
              <a:t>split</a:t>
            </a:r>
            <a:r>
              <a:rPr lang="en-US" dirty="0"/>
              <a:t> the system into </a:t>
            </a:r>
            <a:r>
              <a:rPr lang="en-US" b="1" dirty="0"/>
              <a:t>computationally independent</a:t>
            </a:r>
            <a:r>
              <a:rPr lang="en-US" dirty="0"/>
              <a:t> </a:t>
            </a:r>
            <a:r>
              <a:rPr lang="en-US" b="1" dirty="0"/>
              <a:t>execution structures</a:t>
            </a:r>
            <a:r>
              <a:rPr lang="en-US" dirty="0"/>
              <a:t>—groups of software and hardware—connected by some communications? </a:t>
            </a:r>
          </a:p>
        </p:txBody>
      </p:sp>
    </p:spTree>
    <p:extLst>
      <p:ext uri="{BB962C8B-B14F-4D97-AF65-F5344CB8AC3E}">
        <p14:creationId xmlns:p14="http://schemas.microsoft.com/office/powerpoint/2010/main" val="2324131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887965-4198-E99D-C9D2-EF3ACA523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D2573-06BC-A293-B53A-9811662AC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Multi-Tier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5ED5B9-54E6-AC28-2DED-6AE47B97BA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18903"/>
          </a:xfrm>
        </p:spPr>
        <p:txBody>
          <a:bodyPr>
            <a:normAutofit/>
          </a:bodyPr>
          <a:lstStyle/>
          <a:p>
            <a:r>
              <a:rPr lang="en-US" b="1" dirty="0"/>
              <a:t>Solution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Execution structures</a:t>
            </a:r>
            <a:r>
              <a:rPr lang="en-US" dirty="0"/>
              <a:t> are organized as a </a:t>
            </a:r>
            <a:r>
              <a:rPr lang="en-US" b="1" dirty="0"/>
              <a:t>set of components by logical groupings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Each grouping is termed a </a:t>
            </a:r>
            <a:r>
              <a:rPr lang="en-US" b="1" dirty="0"/>
              <a:t>tier</a:t>
            </a:r>
          </a:p>
          <a:p>
            <a:r>
              <a:rPr lang="en-US" b="1" dirty="0"/>
              <a:t>Benefits</a:t>
            </a:r>
            <a:r>
              <a:rPr lang="en-US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Independent horizontal </a:t>
            </a:r>
            <a:r>
              <a:rPr lang="en-US" b="1" dirty="0"/>
              <a:t>scaling</a:t>
            </a:r>
            <a:r>
              <a:rPr lang="en-US" dirty="0"/>
              <a:t> per tier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Security zone isolation </a:t>
            </a:r>
            <a:r>
              <a:rPr lang="en-US" dirty="0"/>
              <a:t>(firewall between tiers)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Independent </a:t>
            </a:r>
            <a:r>
              <a:rPr lang="en-US" b="1" dirty="0"/>
              <a:t>failover</a:t>
            </a:r>
          </a:p>
          <a:p>
            <a:r>
              <a:rPr lang="en-US" b="1" dirty="0"/>
              <a:t>Weaknesses</a:t>
            </a:r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Network </a:t>
            </a:r>
            <a:r>
              <a:rPr lang="en-US" b="1" dirty="0"/>
              <a:t>latency</a:t>
            </a:r>
            <a:r>
              <a:rPr lang="en-US" dirty="0"/>
              <a:t> between tiers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Distributed consistency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Data replicated across tiers may fall out of sync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Deployment</a:t>
            </a:r>
            <a:r>
              <a:rPr lang="en-US" dirty="0"/>
              <a:t> complexity</a:t>
            </a:r>
          </a:p>
        </p:txBody>
      </p:sp>
    </p:spTree>
    <p:extLst>
      <p:ext uri="{BB962C8B-B14F-4D97-AF65-F5344CB8AC3E}">
        <p14:creationId xmlns:p14="http://schemas.microsoft.com/office/powerpoint/2010/main" val="625143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Software Architecture Patterns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Vs software design patterns</a:t>
            </a:r>
            <a:r>
              <a:rPr lang="en-US" dirty="0">
                <a:solidFill>
                  <a:schemeClr val="tx1"/>
                </a:solidFill>
              </a:rPr>
              <a:t> – higher level </a:t>
            </a:r>
            <a:r>
              <a:rPr lang="en-US" b="1" dirty="0">
                <a:solidFill>
                  <a:schemeClr val="tx1"/>
                </a:solidFill>
              </a:rPr>
              <a:t>system wide  in scope </a:t>
            </a:r>
            <a:r>
              <a:rPr lang="en-US" dirty="0">
                <a:solidFill>
                  <a:schemeClr val="tx1"/>
                </a:solidFill>
              </a:rPr>
              <a:t>; some overlap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Recall the distinction between architecture and design work</a:t>
            </a:r>
          </a:p>
          <a:p>
            <a:r>
              <a:rPr lang="en-US" dirty="0">
                <a:solidFill>
                  <a:schemeClr val="tx1"/>
                </a:solidFill>
              </a:rPr>
              <a:t>How do you think about software design?</a:t>
            </a:r>
          </a:p>
          <a:p>
            <a:r>
              <a:rPr lang="en-US" dirty="0">
                <a:solidFill>
                  <a:schemeClr val="tx1"/>
                </a:solidFill>
              </a:rPr>
              <a:t>Essentially the same cognitive process for architecture design …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Requirements driven, separation of concerns, top-down, apply patterns</a:t>
            </a:r>
          </a:p>
          <a:p>
            <a:r>
              <a:rPr lang="en-US" dirty="0"/>
              <a:t>Most systems </a:t>
            </a:r>
            <a:r>
              <a:rPr lang="en-US" b="1" dirty="0"/>
              <a:t>cannot be structured</a:t>
            </a:r>
            <a:r>
              <a:rPr lang="en-US" dirty="0"/>
              <a:t> according to a </a:t>
            </a:r>
            <a:r>
              <a:rPr lang="en-US" b="1" dirty="0"/>
              <a:t>single architectural pattern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Example: Design a system for Scalability &amp; Adaptability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Scalability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e.g. microservices or event-driven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Adaptability of their user interfaces </a:t>
            </a:r>
            <a:r>
              <a:rPr lang="en-US" sz="1600" dirty="0">
                <a:sym typeface="Wingdings" panose="05000000000000000000" pitchFamily="2" charset="2"/>
              </a:rPr>
              <a:t> </a:t>
            </a:r>
            <a:r>
              <a:rPr lang="en-US" sz="1600" dirty="0"/>
              <a:t>e.g. MVC or Layered – can switch views</a:t>
            </a:r>
          </a:p>
        </p:txBody>
      </p:sp>
    </p:spTree>
    <p:extLst>
      <p:ext uri="{BB962C8B-B14F-4D97-AF65-F5344CB8AC3E}">
        <p14:creationId xmlns:p14="http://schemas.microsoft.com/office/powerpoint/2010/main" val="34561284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Multi-Tier – Specification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3"/>
            <a:ext cx="10058401" cy="451890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b="1" dirty="0"/>
              <a:t>Elements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Tier – a physical grouping of software components deployed together on shared infrastructure</a:t>
            </a:r>
          </a:p>
          <a:p>
            <a:pPr>
              <a:lnSpc>
                <a:spcPct val="100000"/>
              </a:lnSpc>
            </a:pPr>
            <a:r>
              <a:rPr lang="en-US" b="1" dirty="0"/>
              <a:t>Relations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Tight connections within tiers (e.g. in-process method calls)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Interactions between tiers cross a network or process boundary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Allocation mapping: each tier is deployed to specific hardware or infrastructure</a:t>
            </a:r>
          </a:p>
          <a:p>
            <a:pPr>
              <a:lnSpc>
                <a:spcPct val="100000"/>
              </a:lnSpc>
            </a:pPr>
            <a:r>
              <a:rPr lang="en-US" b="1" dirty="0"/>
              <a:t>Constraints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A software component belongs to exactly one tier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Tiers interact only through defined interfaces – no layer bypassing</a:t>
            </a:r>
          </a:p>
        </p:txBody>
      </p:sp>
    </p:spTree>
    <p:extLst>
      <p:ext uri="{BB962C8B-B14F-4D97-AF65-F5344CB8AC3E}">
        <p14:creationId xmlns:p14="http://schemas.microsoft.com/office/powerpoint/2010/main" val="23308250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Multi-Tier Example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34980" y="1831410"/>
            <a:ext cx="5977671" cy="446524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DDC133B-92A6-7ED0-3115-E374EE23A401}"/>
              </a:ext>
            </a:extLst>
          </p:cNvPr>
          <p:cNvSpPr txBox="1"/>
          <p:nvPr/>
        </p:nvSpPr>
        <p:spPr>
          <a:xfrm>
            <a:off x="1107883" y="1917937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Consumer Web Site Java EE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578D91-B24E-BBFC-F35F-13807FA9FEBF}"/>
              </a:ext>
            </a:extLst>
          </p:cNvPr>
          <p:cNvSpPr txBox="1"/>
          <p:nvPr/>
        </p:nvSpPr>
        <p:spPr>
          <a:xfrm>
            <a:off x="1107883" y="3335419"/>
            <a:ext cx="328847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0" dirty="0">
                <a:effectLst/>
              </a:rPr>
              <a:t>Notes</a:t>
            </a:r>
            <a:endParaRPr lang="en-US" sz="1400" dirty="0"/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en-US" sz="1400" b="0" dirty="0">
                <a:effectLst/>
              </a:rPr>
              <a:t>OPC and Adventure Catalog DB appeared in the SOA example — the same system exhibits both SOA and Multi-Tier patterns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en-US" sz="1400" dirty="0"/>
              <a:t>Within the Web tier: layered structure</a:t>
            </a:r>
          </a:p>
          <a:p>
            <a:pPr marL="341313" lvl="1" indent="-171450">
              <a:buFont typeface="Arial" panose="020B0604020202020204" pitchFamily="34" charset="0"/>
              <a:buChar char="•"/>
            </a:pPr>
            <a:r>
              <a:rPr lang="en-US" sz="1400" dirty="0" err="1"/>
              <a:t>SignOnFilter</a:t>
            </a:r>
            <a:r>
              <a:rPr lang="en-US" sz="1400" dirty="0"/>
              <a:t> → Servlets → JSPs</a:t>
            </a:r>
          </a:p>
          <a:p>
            <a:pPr marL="169863" indent="-169863">
              <a:buFont typeface="Arial" panose="020B0604020202020204" pitchFamily="34" charset="0"/>
              <a:buChar char="•"/>
            </a:pPr>
            <a:r>
              <a:rPr lang="en-US" sz="1400" dirty="0"/>
              <a:t> Between tiers: physical boundaries</a:t>
            </a:r>
          </a:p>
        </p:txBody>
      </p:sp>
    </p:spTree>
    <p:extLst>
      <p:ext uri="{BB962C8B-B14F-4D97-AF65-F5344CB8AC3E}">
        <p14:creationId xmlns:p14="http://schemas.microsoft.com/office/powerpoint/2010/main" val="8208983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Broker Pattern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Context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Services are distributed across </a:t>
            </a:r>
            <a:r>
              <a:rPr lang="en-US" b="1" dirty="0">
                <a:solidFill>
                  <a:schemeClr val="tx1"/>
                </a:solidFill>
              </a:rPr>
              <a:t>multiple servers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Each server provides </a:t>
            </a:r>
            <a:r>
              <a:rPr lang="en-US" sz="1600" b="1" dirty="0">
                <a:solidFill>
                  <a:schemeClr val="tx1"/>
                </a:solidFill>
              </a:rPr>
              <a:t>independent, reusable services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Systems must </a:t>
            </a:r>
            <a:r>
              <a:rPr lang="en-US" sz="1600" b="1" dirty="0">
                <a:solidFill>
                  <a:schemeClr val="tx1"/>
                </a:solidFill>
              </a:rPr>
              <a:t>interoperate</a:t>
            </a:r>
            <a:r>
              <a:rPr lang="en-US" sz="1600" dirty="0">
                <a:solidFill>
                  <a:schemeClr val="tx1"/>
                </a:solidFill>
              </a:rPr>
              <a:t> — connect and exchange information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</a:rPr>
              <a:t>Availability</a:t>
            </a:r>
            <a:r>
              <a:rPr lang="en-US" sz="1600" dirty="0">
                <a:solidFill>
                  <a:schemeClr val="tx1"/>
                </a:solidFill>
              </a:rPr>
              <a:t> of component services must be ensured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Primary QAs: </a:t>
            </a:r>
            <a:r>
              <a:rPr lang="en-US" b="1" dirty="0">
                <a:solidFill>
                  <a:schemeClr val="tx1"/>
                </a:solidFill>
              </a:rPr>
              <a:t>Modifiability, Interoperability</a:t>
            </a:r>
          </a:p>
          <a:p>
            <a:r>
              <a:rPr lang="en-US" b="1" dirty="0">
                <a:solidFill>
                  <a:schemeClr val="tx1"/>
                </a:solidFill>
              </a:rPr>
              <a:t>Problem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How do we structure distributed software so that </a:t>
            </a:r>
            <a:r>
              <a:rPr lang="en-US" sz="1600" b="1" dirty="0">
                <a:solidFill>
                  <a:schemeClr val="tx1"/>
                </a:solidFill>
              </a:rPr>
              <a:t>service users do not need to know</a:t>
            </a:r>
            <a:r>
              <a:rPr lang="en-US" sz="1600" dirty="0">
                <a:solidFill>
                  <a:schemeClr val="tx1"/>
                </a:solidFill>
              </a:rPr>
              <a:t> the nature and location of </a:t>
            </a:r>
            <a:r>
              <a:rPr lang="en-US" sz="1600" b="1" dirty="0">
                <a:solidFill>
                  <a:schemeClr val="tx1"/>
                </a:solidFill>
              </a:rPr>
              <a:t>service providers</a:t>
            </a:r>
            <a:r>
              <a:rPr lang="en-US" sz="1600" dirty="0">
                <a:solidFill>
                  <a:schemeClr val="tx1"/>
                </a:solidFill>
              </a:rPr>
              <a:t>, making it easy to </a:t>
            </a:r>
            <a:r>
              <a:rPr lang="en-US" sz="1600" b="1" dirty="0">
                <a:solidFill>
                  <a:schemeClr val="tx1"/>
                </a:solidFill>
              </a:rPr>
              <a:t>dynamically change</a:t>
            </a:r>
            <a:r>
              <a:rPr lang="en-US" sz="1600" dirty="0">
                <a:solidFill>
                  <a:schemeClr val="tx1"/>
                </a:solidFill>
              </a:rPr>
              <a:t> the </a:t>
            </a:r>
            <a:r>
              <a:rPr lang="en-US" sz="1600" b="1" dirty="0">
                <a:solidFill>
                  <a:schemeClr val="tx1"/>
                </a:solidFill>
              </a:rPr>
              <a:t>bindings</a:t>
            </a:r>
            <a:r>
              <a:rPr lang="en-US" sz="1600" i="1" dirty="0">
                <a:solidFill>
                  <a:schemeClr val="tx1"/>
                </a:solidFill>
              </a:rPr>
              <a:t> (runtime connections)</a:t>
            </a:r>
            <a:r>
              <a:rPr lang="en-US" sz="1600" dirty="0">
                <a:solidFill>
                  <a:schemeClr val="tx1"/>
                </a:solidFill>
              </a:rPr>
              <a:t> between users and providers?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Services should be replaceable or relocatable without requiring client changes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8745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72DA736-0576-4FC0-81A1-5290B3D8A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AFD1F-7ED2-4FA3-DB6D-3A9EDA825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Broker Pattern</a:t>
            </a:r>
          </a:p>
        </p:txBody>
      </p:sp>
      <p:sp>
        <p:nvSpPr>
          <p:cNvPr id="21" name="Left Column"/>
          <p:cNvSpPr txBox="1">
            <a:spLocks noGrp="1"/>
          </p:cNvSpPr>
          <p:nvPr/>
        </p:nvSpPr>
        <p:spPr>
          <a:xfrm>
            <a:off x="1092199" y="1841500"/>
            <a:ext cx="10058399" cy="3324602"/>
          </a:xfrm>
          <a:prstGeom prst="rect">
            <a:avLst/>
          </a:prstGeom>
          <a:noFill/>
        </p:spPr>
        <p:txBody>
          <a:bodyPr wrap="square" lIns="0" tIns="45720" rIns="0" bIns="45720" rtlCol="0">
            <a:norm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Solution</a:t>
            </a:r>
          </a:p>
          <a:p>
            <a:pPr marL="284163" lvl="1" indent="-227013">
              <a:spcBef>
                <a:spcPts val="3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Separates</a:t>
            </a:r>
            <a:r>
              <a:rPr lang="en-US" sz="1800" b="1" dirty="0">
                <a:solidFill>
                  <a:schemeClr val="tx1"/>
                </a:solidFill>
              </a:rPr>
              <a:t> </a:t>
            </a:r>
            <a:r>
              <a:rPr lang="en-US" sz="1800" b="1" dirty="0"/>
              <a:t>service users</a:t>
            </a:r>
            <a:r>
              <a:rPr lang="en-US" sz="1800" dirty="0"/>
              <a:t> </a:t>
            </a:r>
            <a:r>
              <a:rPr lang="en-US" sz="1800" dirty="0">
                <a:solidFill>
                  <a:schemeClr val="tx1"/>
                </a:solidFill>
              </a:rPr>
              <a:t>(clients) from </a:t>
            </a:r>
            <a:r>
              <a:rPr lang="en-US" sz="1800" b="1" dirty="0"/>
              <a:t>service providers</a:t>
            </a:r>
            <a:r>
              <a:rPr lang="en-US" sz="1800" dirty="0"/>
              <a:t> </a:t>
            </a:r>
            <a:r>
              <a:rPr lang="en-US" sz="1800" dirty="0">
                <a:solidFill>
                  <a:schemeClr val="tx1"/>
                </a:solidFill>
              </a:rPr>
              <a:t>(servers) via an intermediary </a:t>
            </a:r>
            <a:r>
              <a:rPr lang="en-US" sz="1800" b="1" dirty="0">
                <a:solidFill>
                  <a:schemeClr val="tx1"/>
                </a:solidFill>
              </a:rPr>
              <a:t>broker</a:t>
            </a:r>
          </a:p>
          <a:p>
            <a:pPr marL="284163" lvl="1" indent="-227013">
              <a:spcBef>
                <a:spcPts val="3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Client </a:t>
            </a:r>
            <a:r>
              <a:rPr lang="en-US" sz="1800" b="1" dirty="0">
                <a:solidFill>
                  <a:schemeClr val="tx1"/>
                </a:solidFill>
              </a:rPr>
              <a:t>queries broker</a:t>
            </a:r>
            <a:r>
              <a:rPr lang="en-US" sz="1800" dirty="0">
                <a:solidFill>
                  <a:schemeClr val="tx1"/>
                </a:solidFill>
              </a:rPr>
              <a:t> via service interface; broker </a:t>
            </a:r>
            <a:r>
              <a:rPr lang="en-US" sz="1800" b="1" dirty="0">
                <a:solidFill>
                  <a:schemeClr val="tx1"/>
                </a:solidFill>
              </a:rPr>
              <a:t>forwards</a:t>
            </a:r>
            <a:r>
              <a:rPr lang="en-US" sz="1800" dirty="0">
                <a:solidFill>
                  <a:schemeClr val="tx1"/>
                </a:solidFill>
              </a:rPr>
              <a:t> to a server</a:t>
            </a:r>
          </a:p>
          <a:p>
            <a:pPr marL="284163" lvl="1" indent="-227013">
              <a:spcBef>
                <a:spcPts val="3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Clients and servers remain </a:t>
            </a:r>
            <a:r>
              <a:rPr lang="en-US" sz="1800" b="1" dirty="0">
                <a:solidFill>
                  <a:schemeClr val="tx1"/>
                </a:solidFill>
              </a:rPr>
              <a:t>location-independent</a:t>
            </a:r>
            <a:r>
              <a:rPr lang="en-US" sz="1800" dirty="0">
                <a:solidFill>
                  <a:schemeClr val="tx1"/>
                </a:solidFill>
              </a:rPr>
              <a:t> of each other</a:t>
            </a:r>
          </a:p>
          <a:p>
            <a:endParaRPr lang="en-US" dirty="0"/>
          </a:p>
        </p:txBody>
      </p:sp>
      <p:sp>
        <p:nvSpPr>
          <p:cNvPr id="22" name="Right Column"/>
          <p:cNvSpPr txBox="1">
            <a:spLocks noGrp="1"/>
          </p:cNvSpPr>
          <p:nvPr/>
        </p:nvSpPr>
        <p:spPr>
          <a:xfrm>
            <a:off x="6374969" y="3203628"/>
            <a:ext cx="4775629" cy="2797659"/>
          </a:xfrm>
          <a:prstGeom prst="rect">
            <a:avLst/>
          </a:prstGeom>
          <a:noFill/>
        </p:spPr>
        <p:txBody>
          <a:bodyPr wrap="square" lIns="0" tIns="45720" rIns="0" bIns="45720" rtlCol="0">
            <a:normAutofit/>
          </a:bodyPr>
          <a:lstStyle/>
          <a:p>
            <a:pPr>
              <a:spcBef>
                <a:spcPts val="600"/>
              </a:spcBef>
              <a:buNone/>
            </a:pPr>
            <a:r>
              <a:rPr lang="en-US" sz="2000" b="1" dirty="0">
                <a:solidFill>
                  <a:schemeClr val="tx1"/>
                </a:solidFill>
              </a:rPr>
              <a:t>Weaknesses</a:t>
            </a:r>
          </a:p>
          <a:p>
            <a:pPr marL="341313" lvl="1" indent="-227013">
              <a:spcBef>
                <a:spcPts val="2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Latency – broker adds indirection; may become a bottleneck</a:t>
            </a:r>
          </a:p>
          <a:p>
            <a:pPr marL="341313" lvl="1" indent="-227013">
              <a:spcBef>
                <a:spcPts val="2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Single point of failure – broker down = everything stops</a:t>
            </a:r>
          </a:p>
          <a:p>
            <a:pPr marL="341313" lvl="1" indent="-227013">
              <a:spcBef>
                <a:spcPts val="2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Up-front complexity – non-trivial infrastructure</a:t>
            </a:r>
          </a:p>
          <a:p>
            <a:pPr marL="341313" lvl="1" indent="-227013">
              <a:spcBef>
                <a:spcPts val="2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Security target – high-value attack surface</a:t>
            </a:r>
          </a:p>
          <a:p>
            <a:pPr marL="341313" lvl="1" indent="-227013">
              <a:spcBef>
                <a:spcPts val="2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Difficult to test – hard to simulate distributed interactions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7BD1E9-9693-D28C-F4C6-526A19BA85F8}"/>
              </a:ext>
            </a:extLst>
          </p:cNvPr>
          <p:cNvSpPr txBox="1"/>
          <p:nvPr/>
        </p:nvSpPr>
        <p:spPr>
          <a:xfrm>
            <a:off x="994043" y="3203628"/>
            <a:ext cx="4718158" cy="27186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Benefits</a:t>
            </a:r>
          </a:p>
          <a:p>
            <a:pPr marL="284163" lvl="1" indent="-227013">
              <a:spcBef>
                <a:spcPts val="2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Location transparency – clients don’t need to know server locations</a:t>
            </a:r>
          </a:p>
          <a:p>
            <a:pPr marL="284163" lvl="1" indent="-227013">
              <a:spcBef>
                <a:spcPts val="2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Modifiability – providers swap or relocate without touching clients</a:t>
            </a:r>
          </a:p>
          <a:p>
            <a:pPr marL="284163" lvl="1" indent="-227013">
              <a:spcBef>
                <a:spcPts val="2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Interoperability – clients and servers independent of each other’s implementation</a:t>
            </a:r>
          </a:p>
          <a:p>
            <a:pPr marL="284163" lvl="1" indent="-227013">
              <a:spcBef>
                <a:spcPts val="200"/>
              </a:spcBef>
              <a:buClr>
                <a:schemeClr val="accent1"/>
              </a:buClr>
              <a:buFont typeface="Arial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Scalability – broker routes to multiple server instances</a:t>
            </a:r>
          </a:p>
        </p:txBody>
      </p:sp>
    </p:spTree>
    <p:extLst>
      <p:ext uri="{BB962C8B-B14F-4D97-AF65-F5344CB8AC3E}">
        <p14:creationId xmlns:p14="http://schemas.microsoft.com/office/powerpoint/2010/main" val="16479422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Broker Pattern – Specification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3"/>
            <a:ext cx="10058401" cy="4560147"/>
          </a:xfrm>
        </p:spPr>
        <p:txBody>
          <a:bodyPr>
            <a:normAutofit fontScale="92500" lnSpcReduction="20000"/>
          </a:bodyPr>
          <a:lstStyle/>
          <a:p>
            <a:r>
              <a:rPr lang="en-US" sz="2200" b="1" dirty="0">
                <a:solidFill>
                  <a:schemeClr val="tx1"/>
                </a:solidFill>
              </a:rPr>
              <a:t>Elements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Client</a:t>
            </a:r>
            <a:r>
              <a:rPr lang="en-US" sz="1900" i="1" dirty="0">
                <a:solidFill>
                  <a:schemeClr val="tx1"/>
                </a:solidFill>
              </a:rPr>
              <a:t> – </a:t>
            </a:r>
            <a:r>
              <a:rPr lang="en-US" sz="1900" dirty="0">
                <a:solidFill>
                  <a:schemeClr val="tx1"/>
                </a:solidFill>
              </a:rPr>
              <a:t>a requester of services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Server</a:t>
            </a:r>
            <a:r>
              <a:rPr lang="en-US" sz="1900" i="1" dirty="0">
                <a:solidFill>
                  <a:schemeClr val="tx1"/>
                </a:solidFill>
              </a:rPr>
              <a:t> – </a:t>
            </a:r>
            <a:r>
              <a:rPr lang="en-US" sz="1900" dirty="0">
                <a:solidFill>
                  <a:schemeClr val="tx1"/>
                </a:solidFill>
              </a:rPr>
              <a:t>a provider of services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Broker</a:t>
            </a:r>
            <a:r>
              <a:rPr lang="en-US" sz="1900" i="1" dirty="0">
                <a:solidFill>
                  <a:schemeClr val="tx1"/>
                </a:solidFill>
              </a:rPr>
              <a:t> – </a:t>
            </a:r>
            <a:r>
              <a:rPr lang="en-US" sz="1900" dirty="0">
                <a:solidFill>
                  <a:schemeClr val="tx1"/>
                </a:solidFill>
              </a:rPr>
              <a:t>an intermediary that locates an appropriate server to fulfill a client’s request, forwards the request to the server, and returns the results to the client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Client-side proxy </a:t>
            </a:r>
            <a:r>
              <a:rPr lang="en-US" sz="1900" i="1" dirty="0">
                <a:solidFill>
                  <a:schemeClr val="tx1"/>
                </a:solidFill>
              </a:rPr>
              <a:t>– </a:t>
            </a:r>
            <a:r>
              <a:rPr lang="en-US" sz="1900" dirty="0">
                <a:solidFill>
                  <a:schemeClr val="tx1"/>
                </a:solidFill>
              </a:rPr>
              <a:t>an intermediary that manages the actual communication with the broker, including marshaling, sending, and unmarshaling of messages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Server-side proxy</a:t>
            </a:r>
            <a:r>
              <a:rPr lang="en-US" sz="1900" i="1" dirty="0">
                <a:solidFill>
                  <a:schemeClr val="tx1"/>
                </a:solidFill>
              </a:rPr>
              <a:t> – </a:t>
            </a:r>
            <a:r>
              <a:rPr lang="en-US" sz="1900" dirty="0">
                <a:solidFill>
                  <a:schemeClr val="tx1"/>
                </a:solidFill>
              </a:rPr>
              <a:t>an intermediary that manages the actual communication with the broker, including marshaling, sending, and unmarshaling of messages</a:t>
            </a:r>
          </a:p>
          <a:p>
            <a:pPr>
              <a:lnSpc>
                <a:spcPct val="110000"/>
              </a:lnSpc>
            </a:pPr>
            <a:r>
              <a:rPr lang="en-US" sz="2200" b="1" dirty="0">
                <a:solidFill>
                  <a:schemeClr val="tx1"/>
                </a:solidFill>
              </a:rPr>
              <a:t>Relations</a:t>
            </a:r>
          </a:p>
          <a:p>
            <a:pPr marL="398463" indent="-228600">
              <a:lnSpc>
                <a:spcPct val="110000"/>
              </a:lnSpc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The </a:t>
            </a:r>
            <a:r>
              <a:rPr lang="en-US" sz="1900" i="1" dirty="0">
                <a:solidFill>
                  <a:schemeClr val="tx1"/>
                </a:solidFill>
              </a:rPr>
              <a:t>attachment </a:t>
            </a:r>
            <a:r>
              <a:rPr lang="en-US" sz="1900" dirty="0">
                <a:solidFill>
                  <a:schemeClr val="tx1"/>
                </a:solidFill>
              </a:rPr>
              <a:t>relation associates clients (and, optionally, client-side proxies) and servers (and, optionally, server-side proxies) with brokers</a:t>
            </a:r>
          </a:p>
          <a:p>
            <a:pPr>
              <a:lnSpc>
                <a:spcPct val="110000"/>
              </a:lnSpc>
            </a:pPr>
            <a:r>
              <a:rPr lang="en-US" sz="2200" b="1" dirty="0">
                <a:solidFill>
                  <a:schemeClr val="tx1"/>
                </a:solidFill>
              </a:rPr>
              <a:t>Constraints</a:t>
            </a:r>
          </a:p>
          <a:p>
            <a:pPr marL="401638" indent="-228600">
              <a:lnSpc>
                <a:spcPct val="110000"/>
              </a:lnSpc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The client can only attach to a broker (potentially via a client-side proxy). The server can only attach to a broker (potentially via a server-side proxy)</a:t>
            </a:r>
          </a:p>
          <a:p>
            <a:pPr marL="201168" lvl="1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4622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Broker Example</a:t>
            </a:r>
          </a:p>
        </p:txBody>
      </p:sp>
      <p:pic>
        <p:nvPicPr>
          <p:cNvPr id="3074" name="Picture 2" descr="https://i-msdn.sec.s-msft.com/dynimg/IC170676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2771" y="1830931"/>
            <a:ext cx="4214901" cy="406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9057E7A-2100-2E9A-BB1F-DECC04CD155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18741" t="16021" r="7230" b="45695"/>
          <a:stretch/>
        </p:blipFill>
        <p:spPr>
          <a:xfrm>
            <a:off x="1036321" y="1951512"/>
            <a:ext cx="5715774" cy="382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1657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56260-6287-4D6F-B87D-F0DBABAB4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Broker Patterns in the Wild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C51546-4BAD-4415-BC10-71404779A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058401" cy="443108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CORBA:  Common Object Request Broker Architecture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Actively developed from 1991 – 2002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r>
              <a:rPr lang="en-US" dirty="0"/>
              <a:t>Enterprise Java Beans</a:t>
            </a:r>
          </a:p>
          <a:p>
            <a:r>
              <a:rPr lang="en-US" dirty="0"/>
              <a:t>Microsoft .NET Platform (DCOM / WCF)</a:t>
            </a:r>
          </a:p>
          <a:p>
            <a:r>
              <a:rPr lang="en-US" dirty="0"/>
              <a:t>Service Oriented Architectures depend on the Broker Pattern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E2CDB3-A066-4651-8E65-0E8FE089B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944" y="2626629"/>
            <a:ext cx="3580156" cy="1807593"/>
          </a:xfrm>
          <a:prstGeom prst="rect">
            <a:avLst/>
          </a:prstGeom>
        </p:spPr>
      </p:pic>
      <p:sp>
        <p:nvSpPr>
          <p:cNvPr id="6" name="TextBox 5">
            <a:hlinkClick r:id="rId3"/>
            <a:extLst>
              <a:ext uri="{FF2B5EF4-FFF2-40B4-BE49-F238E27FC236}">
                <a16:creationId xmlns:a16="http://schemas.microsoft.com/office/drawing/2014/main" id="{2326EF67-5BA8-40EE-BB9A-35BD3E39A278}"/>
              </a:ext>
            </a:extLst>
          </p:cNvPr>
          <p:cNvSpPr txBox="1"/>
          <p:nvPr/>
        </p:nvSpPr>
        <p:spPr>
          <a:xfrm>
            <a:off x="5011397" y="3275111"/>
            <a:ext cx="29174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hlinkClick r:id="rId3"/>
              </a:rPr>
              <a:t>CORBA Programming Model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406352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 and Filter</a:t>
            </a:r>
            <a:r>
              <a:rPr lang="en-US" baseline="0" dirty="0"/>
              <a:t> </a:t>
            </a:r>
            <a:r>
              <a:rPr lang="en-US" dirty="0"/>
              <a:t>Pattern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Context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Many systems must </a:t>
            </a:r>
            <a:r>
              <a:rPr lang="en-US" b="1" dirty="0">
                <a:solidFill>
                  <a:schemeClr val="tx1"/>
                </a:solidFill>
              </a:rPr>
              <a:t>transform streams</a:t>
            </a:r>
            <a:r>
              <a:rPr lang="en-US" dirty="0">
                <a:solidFill>
                  <a:schemeClr val="tx1"/>
                </a:solidFill>
              </a:rPr>
              <a:t> of discrete </a:t>
            </a:r>
            <a:r>
              <a:rPr lang="en-US" b="1" dirty="0">
                <a:solidFill>
                  <a:schemeClr val="tx1"/>
                </a:solidFill>
              </a:rPr>
              <a:t>data</a:t>
            </a:r>
            <a:r>
              <a:rPr lang="en-US" dirty="0">
                <a:solidFill>
                  <a:schemeClr val="tx1"/>
                </a:solidFill>
              </a:rPr>
              <a:t> items from </a:t>
            </a:r>
            <a:r>
              <a:rPr lang="en-US" b="1" dirty="0">
                <a:solidFill>
                  <a:schemeClr val="tx1"/>
                </a:solidFill>
              </a:rPr>
              <a:t>input to output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Many transformations repeat across different systems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Desirable to build them as </a:t>
            </a:r>
            <a:r>
              <a:rPr lang="en-US" sz="1600" b="1" dirty="0">
                <a:solidFill>
                  <a:schemeClr val="tx1"/>
                </a:solidFill>
              </a:rPr>
              <a:t>independent, reusable parts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Primary QAs: </a:t>
            </a:r>
            <a:r>
              <a:rPr lang="en-US" b="1" dirty="0">
                <a:solidFill>
                  <a:schemeClr val="tx1"/>
                </a:solidFill>
              </a:rPr>
              <a:t>Performance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b="1" dirty="0">
                <a:solidFill>
                  <a:schemeClr val="tx1"/>
                </a:solidFill>
              </a:rPr>
              <a:t>Modifiability</a:t>
            </a:r>
          </a:p>
          <a:p>
            <a:r>
              <a:rPr lang="en-US" b="1" dirty="0">
                <a:solidFill>
                  <a:schemeClr val="tx1"/>
                </a:solidFill>
              </a:rPr>
              <a:t>Problem: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How can data streams be processed by </a:t>
            </a:r>
            <a:r>
              <a:rPr lang="en-US" b="1" dirty="0">
                <a:solidFill>
                  <a:schemeClr val="tx1"/>
                </a:solidFill>
              </a:rPr>
              <a:t>reusable, loosely coupled</a:t>
            </a:r>
            <a:r>
              <a:rPr lang="en-US" dirty="0">
                <a:solidFill>
                  <a:schemeClr val="tx1"/>
                </a:solidFill>
              </a:rPr>
              <a:t> components with </a:t>
            </a:r>
            <a:r>
              <a:rPr lang="en-US" b="1" dirty="0">
                <a:solidFill>
                  <a:schemeClr val="tx1"/>
                </a:solidFill>
              </a:rPr>
              <a:t>simple, generic</a:t>
            </a:r>
            <a:r>
              <a:rPr lang="en-US" dirty="0">
                <a:solidFill>
                  <a:schemeClr val="tx1"/>
                </a:solidFill>
              </a:rPr>
              <a:t> interaction mechanisms?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Tightly coupled implementations cannot be </a:t>
            </a:r>
            <a:r>
              <a:rPr lang="en-US" sz="1600" b="1" dirty="0">
                <a:solidFill>
                  <a:schemeClr val="tx1"/>
                </a:solidFill>
              </a:rPr>
              <a:t>flexibly recombined or reused</a:t>
            </a:r>
            <a:r>
              <a:rPr lang="en-US" sz="1600" dirty="0">
                <a:solidFill>
                  <a:schemeClr val="tx1"/>
                </a:solidFill>
              </a:rPr>
              <a:t> across systems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Single-component pipelines </a:t>
            </a:r>
            <a:r>
              <a:rPr lang="en-US" sz="1600" b="1" dirty="0">
                <a:solidFill>
                  <a:schemeClr val="tx1"/>
                </a:solidFill>
              </a:rPr>
              <a:t>resist modification</a:t>
            </a:r>
            <a:r>
              <a:rPr lang="en-US" sz="1600" dirty="0">
                <a:solidFill>
                  <a:schemeClr val="tx1"/>
                </a:solidFill>
              </a:rPr>
              <a:t> and cannot exploit </a:t>
            </a:r>
            <a:r>
              <a:rPr lang="en-US" sz="1600" b="1" dirty="0">
                <a:solidFill>
                  <a:schemeClr val="tx1"/>
                </a:solidFill>
              </a:rPr>
              <a:t>parallel hardware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4797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8B58B-8AB5-BE44-8D94-FCD94504F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 and Filter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D3DEC-A8E7-EC3C-CE69-5B4351877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058401" cy="4456910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Solution</a:t>
            </a:r>
          </a:p>
          <a:p>
            <a:pPr marL="578358" lvl="1" indent="-285750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Data flows through a pipeline of </a:t>
            </a:r>
            <a:r>
              <a:rPr lang="en-US" sz="1900" b="1" dirty="0">
                <a:solidFill>
                  <a:schemeClr val="tx1"/>
                </a:solidFill>
              </a:rPr>
              <a:t>filters</a:t>
            </a:r>
            <a:r>
              <a:rPr lang="en-US" sz="1900" dirty="0">
                <a:solidFill>
                  <a:schemeClr val="tx1"/>
                </a:solidFill>
              </a:rPr>
              <a:t> connected by </a:t>
            </a:r>
            <a:r>
              <a:rPr lang="en-US" sz="1900" b="1" dirty="0">
                <a:solidFill>
                  <a:schemeClr val="tx1"/>
                </a:solidFill>
              </a:rPr>
              <a:t>pipes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</a:rPr>
              <a:t>Filter</a:t>
            </a:r>
            <a:r>
              <a:rPr lang="en-US" sz="1600" dirty="0">
                <a:solidFill>
                  <a:schemeClr val="tx1"/>
                </a:solidFill>
              </a:rPr>
              <a:t> — transforms data at its input port(s) and writes results to its output port(s)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/>
                </a:solidFill>
              </a:rPr>
              <a:t>Pipe</a:t>
            </a:r>
            <a:r>
              <a:rPr lang="en-US" sz="1600" dirty="0">
                <a:solidFill>
                  <a:schemeClr val="tx1"/>
                </a:solidFill>
              </a:rPr>
              <a:t> — conveys data from a filter's output to another filter's input; preserves order, does not alter data</a:t>
            </a:r>
          </a:p>
          <a:p>
            <a:r>
              <a:rPr lang="en-US" b="1" dirty="0">
                <a:solidFill>
                  <a:schemeClr val="tx1"/>
                </a:solidFill>
              </a:rPr>
              <a:t>Benefits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Reusability</a:t>
            </a:r>
            <a:r>
              <a:rPr lang="en-US" dirty="0">
                <a:solidFill>
                  <a:schemeClr val="tx1"/>
                </a:solidFill>
              </a:rPr>
              <a:t> – filters can be recomposed into new pipelines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Modifiability</a:t>
            </a:r>
            <a:r>
              <a:rPr lang="en-US" dirty="0">
                <a:solidFill>
                  <a:schemeClr val="tx1"/>
                </a:solidFill>
              </a:rPr>
              <a:t> – filters can be added, removed, or replaced independently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Concurrent execution</a:t>
            </a:r>
            <a:r>
              <a:rPr lang="en-US" dirty="0">
                <a:solidFill>
                  <a:schemeClr val="tx1"/>
                </a:solidFill>
              </a:rPr>
              <a:t> – independent filters can run in parallel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Testability</a:t>
            </a:r>
            <a:r>
              <a:rPr lang="en-US" dirty="0">
                <a:solidFill>
                  <a:schemeClr val="tx1"/>
                </a:solidFill>
              </a:rPr>
              <a:t> – each filter can be tested in isolation</a:t>
            </a:r>
          </a:p>
          <a:p>
            <a:r>
              <a:rPr lang="en-US" b="1" dirty="0">
                <a:solidFill>
                  <a:schemeClr val="tx1"/>
                </a:solidFill>
              </a:rPr>
              <a:t>Weaknesses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Not suitable for interactive systems</a:t>
            </a:r>
            <a:r>
              <a:rPr lang="en-US" dirty="0">
                <a:solidFill>
                  <a:schemeClr val="tx1"/>
                </a:solidFill>
              </a:rPr>
              <a:t> – sequential processing adds latency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State sharing is difficult</a:t>
            </a:r>
            <a:r>
              <a:rPr lang="en-US" dirty="0">
                <a:solidFill>
                  <a:schemeClr val="tx1"/>
                </a:solidFill>
              </a:rPr>
              <a:t> – filters cannot easily share global state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Overhead</a:t>
            </a:r>
            <a:r>
              <a:rPr lang="en-US" dirty="0">
                <a:solidFill>
                  <a:schemeClr val="tx1"/>
                </a:solidFill>
              </a:rPr>
              <a:t> – data must be parsed at each pipe boundary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97038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 and Filter – Specification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Elements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Filter</a:t>
            </a:r>
            <a:r>
              <a:rPr lang="en-US" dirty="0">
                <a:solidFill>
                  <a:schemeClr val="tx1"/>
                </a:solidFill>
              </a:rPr>
              <a:t> — a component that transforms data read on its input port(s) to data written on its output port(s)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Pipe</a:t>
            </a:r>
            <a:r>
              <a:rPr lang="en-US" dirty="0">
                <a:solidFill>
                  <a:schemeClr val="tx1"/>
                </a:solidFill>
              </a:rPr>
              <a:t> — a connector that conveys data from a filter's output port to another filter's input port; preserves order, does not alter data</a:t>
            </a:r>
          </a:p>
          <a:p>
            <a:r>
              <a:rPr lang="en-US" b="1" dirty="0">
                <a:solidFill>
                  <a:schemeClr val="tx1"/>
                </a:solidFill>
              </a:rPr>
              <a:t>Relations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Attachment — associates the output of filters with the input of pipes and vice versa</a:t>
            </a:r>
          </a:p>
          <a:p>
            <a:r>
              <a:rPr lang="en-US" b="1" dirty="0">
                <a:solidFill>
                  <a:schemeClr val="tx1"/>
                </a:solidFill>
              </a:rPr>
              <a:t>Constraints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Filters must be </a:t>
            </a:r>
            <a:r>
              <a:rPr lang="en-US" b="1" dirty="0">
                <a:solidFill>
                  <a:schemeClr val="tx1"/>
                </a:solidFill>
              </a:rPr>
              <a:t>self-contained</a:t>
            </a:r>
            <a:r>
              <a:rPr lang="en-US" dirty="0">
                <a:solidFill>
                  <a:schemeClr val="tx1"/>
                </a:solidFill>
              </a:rPr>
              <a:t> — they neither share state with other filters nor know the identity of upstream or downstream filters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Pipes connect filter output ports to filter input ports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Connected filters must agree on the type of data passed along the connecting pipe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585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Describing a Pattern Solution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6794864" cy="4023360"/>
          </a:xfrm>
        </p:spPr>
        <p:txBody>
          <a:bodyPr>
            <a:normAutofit/>
          </a:bodyPr>
          <a:lstStyle/>
          <a:p>
            <a:r>
              <a:rPr lang="en-US" dirty="0"/>
              <a:t>Pattern is not just a name.</a:t>
            </a:r>
          </a:p>
          <a:p>
            <a:r>
              <a:rPr lang="en-US" dirty="0"/>
              <a:t>Must specify: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Set of </a:t>
            </a:r>
            <a:r>
              <a:rPr lang="en-US" b="1" dirty="0"/>
              <a:t>element types</a:t>
            </a:r>
            <a:r>
              <a:rPr lang="en-US" dirty="0"/>
              <a:t> (e.g. data repositories, processes, and objects)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Set of interaction mechanisms or </a:t>
            </a:r>
            <a:r>
              <a:rPr lang="en-US" b="1" dirty="0"/>
              <a:t>connectors</a:t>
            </a:r>
            <a:r>
              <a:rPr lang="en-US" dirty="0"/>
              <a:t> (e.g. method calls, events, or message bus)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Topological</a:t>
            </a:r>
            <a:r>
              <a:rPr lang="en-US" dirty="0"/>
              <a:t> </a:t>
            </a:r>
            <a:r>
              <a:rPr lang="en-US" b="1" dirty="0"/>
              <a:t>layout</a:t>
            </a:r>
            <a:r>
              <a:rPr lang="en-US" dirty="0"/>
              <a:t> of the components (e.g. a pipeline of filters)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Set of </a:t>
            </a:r>
            <a:r>
              <a:rPr lang="en-US" b="1" dirty="0"/>
              <a:t>semantic constraints</a:t>
            </a:r>
            <a:r>
              <a:rPr lang="en-US" dirty="0"/>
              <a:t> covering </a:t>
            </a:r>
            <a:r>
              <a:rPr lang="en-US" b="1" dirty="0"/>
              <a:t>topology</a:t>
            </a:r>
            <a:r>
              <a:rPr lang="en-US" dirty="0"/>
              <a:t>, element </a:t>
            </a:r>
            <a:r>
              <a:rPr lang="en-US" b="1" dirty="0"/>
              <a:t>behavior</a:t>
            </a:r>
            <a:r>
              <a:rPr lang="en-US" dirty="0"/>
              <a:t>, and </a:t>
            </a:r>
            <a:r>
              <a:rPr lang="en-US" b="1" dirty="0"/>
              <a:t>interaction mechanisms </a:t>
            </a:r>
            <a:r>
              <a:rPr lang="en-US" dirty="0"/>
              <a:t>(e.g. who can call who, guaranteed delivery, etc)</a:t>
            </a:r>
          </a:p>
          <a:p>
            <a:r>
              <a:rPr lang="en-US" dirty="0"/>
              <a:t>Organize patterns by </a:t>
            </a:r>
            <a:r>
              <a:rPr lang="en-US" b="1" dirty="0"/>
              <a:t>predominant structure </a:t>
            </a:r>
            <a:r>
              <a:rPr lang="en-US" dirty="0"/>
              <a:t>– module, connector, allocation</a:t>
            </a:r>
          </a:p>
          <a:p>
            <a:endParaRPr lang="en-US" dirty="0"/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3D1EC9AA-D870-9FE9-E948-55EDF7D02D68}"/>
              </a:ext>
            </a:extLst>
          </p:cNvPr>
          <p:cNvSpPr/>
          <p:nvPr/>
        </p:nvSpPr>
        <p:spPr>
          <a:xfrm>
            <a:off x="8001000" y="2688047"/>
            <a:ext cx="206829" cy="107369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3F419E-DD20-DA0A-8CEA-A4C08F6C5D3F}"/>
              </a:ext>
            </a:extLst>
          </p:cNvPr>
          <p:cNvSpPr txBox="1"/>
          <p:nvPr/>
        </p:nvSpPr>
        <p:spPr>
          <a:xfrm>
            <a:off x="8255725" y="3035300"/>
            <a:ext cx="2960914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1800" dirty="0"/>
              <a:t>specify the form (what exists) </a:t>
            </a:r>
            <a:endParaRPr lang="en-US" dirty="0"/>
          </a:p>
        </p:txBody>
      </p:sp>
      <p:sp>
        <p:nvSpPr>
          <p:cNvPr id="7" name="Right Brace 6">
            <a:extLst>
              <a:ext uri="{FF2B5EF4-FFF2-40B4-BE49-F238E27FC236}">
                <a16:creationId xmlns:a16="http://schemas.microsoft.com/office/drawing/2014/main" id="{021192A8-13C3-BC3D-E709-661C89F5DADE}"/>
              </a:ext>
            </a:extLst>
          </p:cNvPr>
          <p:cNvSpPr/>
          <p:nvPr/>
        </p:nvSpPr>
        <p:spPr>
          <a:xfrm>
            <a:off x="8001000" y="3878580"/>
            <a:ext cx="206829" cy="68834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612111B-EF81-22E4-1C7C-B924B72FEC73}"/>
              </a:ext>
            </a:extLst>
          </p:cNvPr>
          <p:cNvSpPr txBox="1"/>
          <p:nvPr/>
        </p:nvSpPr>
        <p:spPr>
          <a:xfrm>
            <a:off x="8316685" y="3864709"/>
            <a:ext cx="2838995" cy="64633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>
              <a:buNone/>
            </a:pPr>
            <a:r>
              <a:rPr lang="en-US" sz="1800" dirty="0"/>
              <a:t>specify the rules (how it must behave)</a:t>
            </a:r>
          </a:p>
        </p:txBody>
      </p:sp>
    </p:spTree>
    <p:extLst>
      <p:ext uri="{BB962C8B-B14F-4D97-AF65-F5344CB8AC3E}">
        <p14:creationId xmlns:p14="http://schemas.microsoft.com/office/powerpoint/2010/main" val="413918589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Pipe and Filter Example</a:t>
            </a:r>
          </a:p>
        </p:txBody>
      </p:sp>
      <p:pic>
        <p:nvPicPr>
          <p:cNvPr id="4098" name="Picture 2" descr="https://i-msdn.sec.s-msft.com/dynimg/IC70785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247" y="1840820"/>
            <a:ext cx="7834372" cy="3877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1D0F74-C501-69DC-4CEB-9E7F69D531EA}"/>
              </a:ext>
            </a:extLst>
          </p:cNvPr>
          <p:cNvSpPr txBox="1"/>
          <p:nvPr/>
        </p:nvSpPr>
        <p:spPr>
          <a:xfrm>
            <a:off x="4276230" y="5853192"/>
            <a:ext cx="39004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Component &amp; Connector View</a:t>
            </a:r>
          </a:p>
        </p:txBody>
      </p:sp>
    </p:spTree>
    <p:extLst>
      <p:ext uri="{BB962C8B-B14F-4D97-AF65-F5344CB8AC3E}">
        <p14:creationId xmlns:p14="http://schemas.microsoft.com/office/powerpoint/2010/main" val="18691689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 and Filter</a:t>
            </a:r>
            <a:r>
              <a:rPr lang="en-US" baseline="0" dirty="0"/>
              <a:t> Example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02C42A6-FB05-0F0B-2995-BDAE2990BD3F}"/>
              </a:ext>
            </a:extLst>
          </p:cNvPr>
          <p:cNvGrpSpPr/>
          <p:nvPr/>
        </p:nvGrpSpPr>
        <p:grpSpPr>
          <a:xfrm>
            <a:off x="2057400" y="1821947"/>
            <a:ext cx="7742695" cy="4513027"/>
            <a:chOff x="2057400" y="1821947"/>
            <a:chExt cx="7742695" cy="45130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1821947"/>
              <a:ext cx="7742695" cy="43895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7818469" y="5303005"/>
              <a:ext cx="1368152" cy="10319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000">
                <a:solidFill>
                  <a:srgbClr val="FFFFFF"/>
                </a:solidFill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73D59E7-53CE-3440-EDF9-39C426915635}"/>
              </a:ext>
            </a:extLst>
          </p:cNvPr>
          <p:cNvSpPr txBox="1"/>
          <p:nvPr/>
        </p:nvSpPr>
        <p:spPr>
          <a:xfrm>
            <a:off x="4858749" y="5964011"/>
            <a:ext cx="34540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 &amp; C View – UML Component Diagram</a:t>
            </a:r>
          </a:p>
        </p:txBody>
      </p:sp>
    </p:spTree>
    <p:extLst>
      <p:ext uri="{BB962C8B-B14F-4D97-AF65-F5344CB8AC3E}">
        <p14:creationId xmlns:p14="http://schemas.microsoft.com/office/powerpoint/2010/main" val="363884155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E8918BF-6652-4B05-8D0F-805F34785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Pipeline Architecture Examples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D90D53-B84D-4B19-9683-E02DDC4B3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4888" y="1970841"/>
            <a:ext cx="6002217" cy="11326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E357DA-A09F-4E67-91D8-1160BFAF4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1117" y="3192364"/>
            <a:ext cx="5789761" cy="292940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B5C5E09-AA77-47B9-AC33-A4B0F17B517C}"/>
              </a:ext>
            </a:extLst>
          </p:cNvPr>
          <p:cNvSpPr txBox="1"/>
          <p:nvPr/>
        </p:nvSpPr>
        <p:spPr>
          <a:xfrm>
            <a:off x="5054514" y="6525057"/>
            <a:ext cx="61011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a typeface="DengXian" panose="02010600030101010101" pitchFamily="2" charset="-122"/>
              </a:rPr>
              <a:t>Garlan, David, and Mary Shaw. “AN INTRODUCTION TO SOFTWARE ARCHITECTURE.”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80801101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Microservices Architecture Pattern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Context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Deploy server-based enterprise applications supporting browser and native mobile clients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Application handles client requests by executing business logic, database access, messaging with other systems, and third-party API calls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Primary QAs: </a:t>
            </a:r>
            <a:r>
              <a:rPr lang="en-US" b="1" dirty="0">
                <a:solidFill>
                  <a:schemeClr val="tx1"/>
                </a:solidFill>
              </a:rPr>
              <a:t>Modifiability, Deployability</a:t>
            </a:r>
          </a:p>
          <a:p>
            <a:r>
              <a:rPr lang="en-US" b="1" dirty="0">
                <a:solidFill>
                  <a:schemeClr val="tx1"/>
                </a:solidFill>
              </a:rPr>
              <a:t>Problem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Monolithic applications become </a:t>
            </a:r>
            <a:r>
              <a:rPr lang="en-US" b="1" dirty="0">
                <a:solidFill>
                  <a:schemeClr val="tx1"/>
                </a:solidFill>
              </a:rPr>
              <a:t>too large and complex</a:t>
            </a:r>
            <a:r>
              <a:rPr lang="en-US" dirty="0">
                <a:solidFill>
                  <a:schemeClr val="tx1"/>
                </a:solidFill>
              </a:rPr>
              <a:t> for efficient support and deployment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Cloud and distributed environments require </a:t>
            </a:r>
            <a:r>
              <a:rPr lang="en-US" b="1" dirty="0">
                <a:solidFill>
                  <a:schemeClr val="tx1"/>
                </a:solidFill>
              </a:rPr>
              <a:t>optimal resource utilization</a:t>
            </a:r>
            <a:r>
              <a:rPr lang="en-US" dirty="0">
                <a:solidFill>
                  <a:schemeClr val="tx1"/>
                </a:solidFill>
              </a:rPr>
              <a:t> that monoliths cannot easily provide</a:t>
            </a:r>
          </a:p>
          <a:p>
            <a:endParaRPr lang="en-US" dirty="0"/>
          </a:p>
        </p:txBody>
      </p:sp>
      <p:sp>
        <p:nvSpPr>
          <p:cNvPr id="4" name="TextBox 3">
            <a:hlinkClick r:id="rId2"/>
          </p:cNvPr>
          <p:cNvSpPr txBox="1"/>
          <p:nvPr/>
        </p:nvSpPr>
        <p:spPr>
          <a:xfrm>
            <a:off x="3733800" y="5681718"/>
            <a:ext cx="5275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2"/>
              </a:rPr>
              <a:t>http://martinfowler.com/articles/microservices.html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78201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40F24-23A0-546F-4EA9-D8C0B858B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Microservices Architecture Pattern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7619C-B07D-9792-B187-11C64D99A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058401" cy="4260598"/>
          </a:xfrm>
        </p:spPr>
        <p:txBody>
          <a:bodyPr>
            <a:normAutofit fontScale="92500" lnSpcReduction="20000"/>
          </a:bodyPr>
          <a:lstStyle/>
          <a:p>
            <a:r>
              <a:rPr lang="en-US" sz="2200" b="1" dirty="0">
                <a:solidFill>
                  <a:schemeClr val="tx1"/>
                </a:solidFill>
              </a:rPr>
              <a:t>Solution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Build applications as suites of </a:t>
            </a:r>
            <a:r>
              <a:rPr lang="en-US" sz="1900" b="1" dirty="0">
                <a:solidFill>
                  <a:schemeClr val="tx1"/>
                </a:solidFill>
              </a:rPr>
              <a:t>independently deployable and scalable services</a:t>
            </a:r>
            <a:r>
              <a:rPr lang="en-US" sz="1900" dirty="0">
                <a:solidFill>
                  <a:schemeClr val="tx1"/>
                </a:solidFill>
              </a:rPr>
              <a:t>, each with its own API boundary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Services can use different languages, manage their own databases, and be developed by different teams</a:t>
            </a:r>
          </a:p>
          <a:p>
            <a:r>
              <a:rPr lang="en-US" sz="2200" b="1" dirty="0">
                <a:solidFill>
                  <a:schemeClr val="tx1"/>
                </a:solidFill>
              </a:rPr>
              <a:t>Benefits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chemeClr val="tx1"/>
                </a:solidFill>
              </a:rPr>
              <a:t>Independent scalability</a:t>
            </a:r>
            <a:r>
              <a:rPr lang="en-US" sz="1900" dirty="0">
                <a:solidFill>
                  <a:schemeClr val="tx1"/>
                </a:solidFill>
              </a:rPr>
              <a:t> — each service scales on its own based on demand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chemeClr val="tx1"/>
                </a:solidFill>
              </a:rPr>
              <a:t>Technology diversity</a:t>
            </a:r>
            <a:r>
              <a:rPr lang="en-US" sz="1900" dirty="0">
                <a:solidFill>
                  <a:schemeClr val="tx1"/>
                </a:solidFill>
              </a:rPr>
              <a:t> — teams choose the best language and database per service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chemeClr val="tx1"/>
                </a:solidFill>
              </a:rPr>
              <a:t>Fault isolation</a:t>
            </a:r>
            <a:r>
              <a:rPr lang="en-US" sz="1900" dirty="0">
                <a:solidFill>
                  <a:schemeClr val="tx1"/>
                </a:solidFill>
              </a:rPr>
              <a:t> — a failed service does not bring down the entire application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chemeClr val="tx1"/>
                </a:solidFill>
              </a:rPr>
              <a:t>Team autonomy</a:t>
            </a:r>
            <a:r>
              <a:rPr lang="en-US" sz="1900" dirty="0">
                <a:solidFill>
                  <a:schemeClr val="tx1"/>
                </a:solidFill>
              </a:rPr>
              <a:t> — independent deployment enables faster delivery cycles</a:t>
            </a:r>
          </a:p>
          <a:p>
            <a:r>
              <a:rPr lang="en-US" sz="2200" b="1" dirty="0">
                <a:solidFill>
                  <a:schemeClr val="tx1"/>
                </a:solidFill>
              </a:rPr>
              <a:t>Weaknesses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Systems must be designed to </a:t>
            </a:r>
            <a:r>
              <a:rPr lang="en-US" sz="1900" b="1" dirty="0">
                <a:solidFill>
                  <a:schemeClr val="tx1"/>
                </a:solidFill>
              </a:rPr>
              <a:t>tolerate service failures</a:t>
            </a:r>
            <a:r>
              <a:rPr lang="en-US" sz="1900" dirty="0">
                <a:solidFill>
                  <a:schemeClr val="tx1"/>
                </a:solidFill>
              </a:rPr>
              <a:t>; requires more system monitoring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chemeClr val="tx1"/>
                </a:solidFill>
              </a:rPr>
              <a:t>Service choreography</a:t>
            </a:r>
            <a:r>
              <a:rPr lang="en-US" sz="1900" dirty="0">
                <a:solidFill>
                  <a:schemeClr val="tx1"/>
                </a:solidFill>
              </a:rPr>
              <a:t> and event collaboration overhead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Decentralized data management — </a:t>
            </a:r>
            <a:r>
              <a:rPr lang="en-US" sz="1900" b="1" dirty="0">
                <a:solidFill>
                  <a:schemeClr val="tx1"/>
                </a:solidFill>
              </a:rPr>
              <a:t>cross-service transactions</a:t>
            </a:r>
            <a:r>
              <a:rPr lang="en-US" sz="1900" dirty="0">
                <a:solidFill>
                  <a:schemeClr val="tx1"/>
                </a:solidFill>
              </a:rPr>
              <a:t> are harder to manage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Requires more memory — each service runs its own independent process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7664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8608" y="263527"/>
            <a:ext cx="10366299" cy="1450757"/>
          </a:xfrm>
        </p:spPr>
        <p:txBody>
          <a:bodyPr>
            <a:normAutofit/>
          </a:bodyPr>
          <a:lstStyle/>
          <a:p>
            <a:r>
              <a:rPr lang="en-US" dirty="0"/>
              <a:t>Microservices Architecture – Specification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Elements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Service</a:t>
            </a:r>
            <a:r>
              <a:rPr lang="en-US" dirty="0">
                <a:solidFill>
                  <a:schemeClr val="tx1"/>
                </a:solidFill>
              </a:rPr>
              <a:t> — an independently deployable component with its own API boundary; may be implemented in any language and manage its own database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Client</a:t>
            </a:r>
            <a:r>
              <a:rPr lang="en-US" dirty="0">
                <a:solidFill>
                  <a:schemeClr val="tx1"/>
                </a:solidFill>
              </a:rPr>
              <a:t> — web browser or native mobile application that invokes services via APIs</a:t>
            </a:r>
          </a:p>
          <a:p>
            <a:r>
              <a:rPr lang="en-US" b="1" dirty="0">
                <a:solidFill>
                  <a:schemeClr val="tx1"/>
                </a:solidFill>
              </a:rPr>
              <a:t>Relations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Clients invoke services via </a:t>
            </a:r>
            <a:r>
              <a:rPr lang="en-US" b="1" dirty="0">
                <a:solidFill>
                  <a:schemeClr val="tx1"/>
                </a:solidFill>
              </a:rPr>
              <a:t>HTTP RESTful interfaces</a:t>
            </a:r>
            <a:r>
              <a:rPr lang="en-US" dirty="0">
                <a:solidFill>
                  <a:schemeClr val="tx1"/>
                </a:solidFill>
              </a:rPr>
              <a:t> or a lightweight message bus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Each service exposes a </a:t>
            </a:r>
            <a:r>
              <a:rPr lang="en-US" b="1" dirty="0">
                <a:solidFill>
                  <a:schemeClr val="tx1"/>
                </a:solidFill>
              </a:rPr>
              <a:t>well-defined API contract</a:t>
            </a:r>
            <a:r>
              <a:rPr lang="en-US" dirty="0">
                <a:solidFill>
                  <a:schemeClr val="tx1"/>
                </a:solidFill>
              </a:rPr>
              <a:t> as its service boundary</a:t>
            </a:r>
          </a:p>
          <a:p>
            <a:r>
              <a:rPr lang="en-US" b="1" dirty="0">
                <a:solidFill>
                  <a:schemeClr val="tx1"/>
                </a:solidFill>
              </a:rPr>
              <a:t>Constraints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Services must be independently deployable and </a:t>
            </a:r>
            <a:r>
              <a:rPr lang="en-US" b="1" dirty="0">
                <a:solidFill>
                  <a:schemeClr val="tx1"/>
                </a:solidFill>
              </a:rPr>
              <a:t>isolate their own data</a:t>
            </a:r>
            <a:r>
              <a:rPr lang="en-US" dirty="0">
                <a:solidFill>
                  <a:schemeClr val="tx1"/>
                </a:solidFill>
              </a:rPr>
              <a:t> (no shared databases across service boundaries)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Services must </a:t>
            </a:r>
            <a:r>
              <a:rPr lang="en-US" b="1" dirty="0">
                <a:solidFill>
                  <a:schemeClr val="tx1"/>
                </a:solidFill>
              </a:rPr>
              <a:t>tolerate failures</a:t>
            </a:r>
            <a:r>
              <a:rPr lang="en-US" dirty="0">
                <a:solidFill>
                  <a:schemeClr val="tx1"/>
                </a:solidFill>
              </a:rPr>
              <a:t> of other services (e.g., circuit-breaker pattern)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Teams must have the expertise to make good </a:t>
            </a:r>
            <a:r>
              <a:rPr lang="en-US" b="1" dirty="0">
                <a:solidFill>
                  <a:schemeClr val="tx1"/>
                </a:solidFill>
              </a:rPr>
              <a:t>service decomposition decisions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4576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286605"/>
            <a:ext cx="10650435" cy="1450757"/>
          </a:xfrm>
        </p:spPr>
        <p:txBody>
          <a:bodyPr>
            <a:normAutofit/>
          </a:bodyPr>
          <a:lstStyle/>
          <a:p>
            <a:r>
              <a:rPr lang="en-US" dirty="0"/>
              <a:t>Microservices Architecture Pattern Example</a:t>
            </a:r>
          </a:p>
        </p:txBody>
      </p:sp>
      <p:pic>
        <p:nvPicPr>
          <p:cNvPr id="2050" name="Picture 2" descr="https://cdn.infoq.com/statics_s2_20160809-0249u1/resource/articles/microservices-intro/en/resources/3Fig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809" y="1946920"/>
            <a:ext cx="5162269" cy="420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97279" y="5888064"/>
            <a:ext cx="4501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Architecture style used by Amazon and Netflix</a:t>
            </a:r>
          </a:p>
        </p:txBody>
      </p:sp>
    </p:spTree>
    <p:extLst>
      <p:ext uri="{BB962C8B-B14F-4D97-AF65-F5344CB8AC3E}">
        <p14:creationId xmlns:p14="http://schemas.microsoft.com/office/powerpoint/2010/main" val="415964271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408F7E-9D33-41DA-A59C-AC0C195557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2265" y="1779322"/>
            <a:ext cx="6623415" cy="45386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BC648AE-60CD-4D75-AAD0-8DA367BC499A}"/>
              </a:ext>
            </a:extLst>
          </p:cNvPr>
          <p:cNvSpPr txBox="1"/>
          <p:nvPr/>
        </p:nvSpPr>
        <p:spPr>
          <a:xfrm>
            <a:off x="2223655" y="6494271"/>
            <a:ext cx="774469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https://www2.deloitte.com/content/dam/Deloitte/us/Documents/financial-services/us-enabling-platform-banking-pov.pdf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4F4F5C-3D2D-06B9-9B9A-4EF267BCD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Microservices in the Wild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139491-022F-CBD1-1EF1-64029DC17767}"/>
              </a:ext>
            </a:extLst>
          </p:cNvPr>
          <p:cNvSpPr txBox="1"/>
          <p:nvPr/>
        </p:nvSpPr>
        <p:spPr>
          <a:xfrm>
            <a:off x="1097280" y="1789656"/>
            <a:ext cx="30810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Deloitte Banking Platform</a:t>
            </a:r>
          </a:p>
        </p:txBody>
      </p:sp>
    </p:spTree>
    <p:extLst>
      <p:ext uri="{BB962C8B-B14F-4D97-AF65-F5344CB8AC3E}">
        <p14:creationId xmlns:p14="http://schemas.microsoft.com/office/powerpoint/2010/main" val="8976233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Event Driven Architecture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Context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Computational and information resources must handle incoming </a:t>
            </a:r>
            <a:r>
              <a:rPr lang="en-US" b="1" dirty="0">
                <a:solidFill>
                  <a:schemeClr val="tx1"/>
                </a:solidFill>
              </a:rPr>
              <a:t>independent asynchronous</a:t>
            </a:r>
            <a:r>
              <a:rPr lang="en-US" dirty="0">
                <a:solidFill>
                  <a:schemeClr val="tx1"/>
                </a:solidFill>
              </a:rPr>
              <a:t> application-generated events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System must be able to </a:t>
            </a:r>
            <a:r>
              <a:rPr lang="en-US" b="1" dirty="0">
                <a:solidFill>
                  <a:schemeClr val="tx1"/>
                </a:solidFill>
              </a:rPr>
              <a:t>scale up</a:t>
            </a:r>
            <a:r>
              <a:rPr lang="en-US" dirty="0">
                <a:solidFill>
                  <a:schemeClr val="tx1"/>
                </a:solidFill>
              </a:rPr>
              <a:t> as demand increases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Primary QAs: </a:t>
            </a:r>
            <a:r>
              <a:rPr lang="en-US" b="1" dirty="0">
                <a:solidFill>
                  <a:schemeClr val="tx1"/>
                </a:solidFill>
              </a:rPr>
              <a:t>Scalability, Availability, Performance</a:t>
            </a:r>
          </a:p>
          <a:p>
            <a:r>
              <a:rPr lang="en-US" b="1" dirty="0">
                <a:solidFill>
                  <a:schemeClr val="tx1"/>
                </a:solidFill>
              </a:rPr>
              <a:t>Problem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How do we construct </a:t>
            </a:r>
            <a:r>
              <a:rPr lang="en-US" b="1" dirty="0">
                <a:solidFill>
                  <a:schemeClr val="tx1"/>
                </a:solidFill>
              </a:rPr>
              <a:t>distributed systems</a:t>
            </a:r>
            <a:r>
              <a:rPr lang="en-US" dirty="0">
                <a:solidFill>
                  <a:schemeClr val="tx1"/>
                </a:solidFill>
              </a:rPr>
              <a:t> that can service asynchronously arriving messages associated with an event?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System must scale from </a:t>
            </a:r>
            <a:r>
              <a:rPr lang="en-US" b="1" dirty="0">
                <a:solidFill>
                  <a:schemeClr val="tx1"/>
                </a:solidFill>
              </a:rPr>
              <a:t>small and simple</a:t>
            </a:r>
            <a:r>
              <a:rPr lang="en-US" dirty="0">
                <a:solidFill>
                  <a:schemeClr val="tx1"/>
                </a:solidFill>
              </a:rPr>
              <a:t> to </a:t>
            </a:r>
            <a:r>
              <a:rPr lang="en-US" b="1" dirty="0">
                <a:solidFill>
                  <a:schemeClr val="tx1"/>
                </a:solidFill>
              </a:rPr>
              <a:t>large and complex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781801" y="5867401"/>
            <a:ext cx="30752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Software Architecture Patterns, Mark Richards</a:t>
            </a:r>
          </a:p>
        </p:txBody>
      </p:sp>
    </p:spTree>
    <p:extLst>
      <p:ext uri="{BB962C8B-B14F-4D97-AF65-F5344CB8AC3E}">
        <p14:creationId xmlns:p14="http://schemas.microsoft.com/office/powerpoint/2010/main" val="74273130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4CECC-09CB-FDA6-D212-A8DEE4F12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 Driven Architecture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7133F4-8F5C-CC19-84B3-301FF3B68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Solution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Deploy </a:t>
            </a:r>
            <a:r>
              <a:rPr lang="en-US" b="1" dirty="0">
                <a:solidFill>
                  <a:schemeClr val="tx1"/>
                </a:solidFill>
              </a:rPr>
              <a:t>independent event processors</a:t>
            </a:r>
            <a:r>
              <a:rPr lang="en-US" dirty="0">
                <a:solidFill>
                  <a:schemeClr val="tx1"/>
                </a:solidFill>
              </a:rPr>
              <a:t> for event handling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Arriving events are </a:t>
            </a:r>
            <a:r>
              <a:rPr lang="en-US" b="1" dirty="0">
                <a:solidFill>
                  <a:schemeClr val="tx1"/>
                </a:solidFill>
              </a:rPr>
              <a:t>queued</a:t>
            </a:r>
            <a:r>
              <a:rPr lang="en-US" dirty="0">
                <a:solidFill>
                  <a:schemeClr val="tx1"/>
                </a:solidFill>
              </a:rPr>
              <a:t>; a </a:t>
            </a:r>
            <a:r>
              <a:rPr lang="en-US" b="1" dirty="0">
                <a:solidFill>
                  <a:schemeClr val="tx1"/>
                </a:solidFill>
              </a:rPr>
              <a:t>scheduler</a:t>
            </a:r>
            <a:r>
              <a:rPr lang="en-US" dirty="0">
                <a:solidFill>
                  <a:schemeClr val="tx1"/>
                </a:solidFill>
              </a:rPr>
              <a:t> distributes them to the appropriate handler based on scheduling policy</a:t>
            </a:r>
          </a:p>
          <a:p>
            <a:r>
              <a:rPr lang="en-US" b="1" dirty="0">
                <a:solidFill>
                  <a:schemeClr val="tx1"/>
                </a:solidFill>
              </a:rPr>
              <a:t>Benefits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Scalability</a:t>
            </a:r>
            <a:r>
              <a:rPr lang="en-US" dirty="0">
                <a:solidFill>
                  <a:schemeClr val="tx1"/>
                </a:solidFill>
              </a:rPr>
              <a:t> — event handlers scale independently based on queue depth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Loose coupling</a:t>
            </a:r>
            <a:r>
              <a:rPr lang="en-US" dirty="0">
                <a:solidFill>
                  <a:schemeClr val="tx1"/>
                </a:solidFill>
              </a:rPr>
              <a:t> — producers and handlers have no knowledge of each other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High availability</a:t>
            </a:r>
            <a:r>
              <a:rPr lang="en-US" dirty="0">
                <a:solidFill>
                  <a:schemeClr val="tx1"/>
                </a:solidFill>
              </a:rPr>
              <a:t> — asynchronous processing absorbs load spikes without blocking</a:t>
            </a:r>
          </a:p>
          <a:p>
            <a:r>
              <a:rPr lang="en-US" b="1" dirty="0">
                <a:solidFill>
                  <a:schemeClr val="tx1"/>
                </a:solidFill>
              </a:rPr>
              <a:t>Weaknesses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No </a:t>
            </a:r>
            <a:r>
              <a:rPr lang="en-US" b="1" dirty="0">
                <a:solidFill>
                  <a:schemeClr val="tx1"/>
                </a:solidFill>
              </a:rPr>
              <a:t>built-in transactional support</a:t>
            </a:r>
            <a:r>
              <a:rPr lang="en-US" dirty="0">
                <a:solidFill>
                  <a:schemeClr val="tx1"/>
                </a:solidFill>
              </a:rPr>
              <a:t> — applications must manage consistency explicitly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Inherent </a:t>
            </a:r>
            <a:r>
              <a:rPr lang="en-US" b="1" dirty="0">
                <a:solidFill>
                  <a:schemeClr val="tx1"/>
                </a:solidFill>
              </a:rPr>
              <a:t>complexity</a:t>
            </a:r>
            <a:r>
              <a:rPr lang="en-US" dirty="0">
                <a:solidFill>
                  <a:schemeClr val="tx1"/>
                </a:solidFill>
              </a:rPr>
              <a:t> of deploying and coordinating distributed systems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Performance and error recovery</a:t>
            </a:r>
            <a:r>
              <a:rPr lang="en-US" dirty="0">
                <a:solidFill>
                  <a:schemeClr val="tx1"/>
                </a:solidFill>
              </a:rPr>
              <a:t> may be difficult to manage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387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Pattern Catalog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7893723"/>
              </p:ext>
            </p:extLst>
          </p:nvPr>
        </p:nvGraphicFramePr>
        <p:xfrm>
          <a:off x="1770581" y="1846263"/>
          <a:ext cx="8712485" cy="4414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8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19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82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3359">
                <a:tc>
                  <a:txBody>
                    <a:bodyPr/>
                    <a:lstStyle/>
                    <a:p>
                      <a:r>
                        <a:rPr lang="en-US" dirty="0"/>
                        <a:t>Module</a:t>
                      </a:r>
                    </a:p>
                  </a:txBody>
                  <a:tcPr marL="80826" marR="80826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Component</a:t>
                      </a:r>
                      <a:r>
                        <a:rPr lang="en-US" baseline="0" dirty="0"/>
                        <a:t> &amp; Connector</a:t>
                      </a:r>
                      <a:endParaRPr lang="en-US" dirty="0"/>
                    </a:p>
                  </a:txBody>
                  <a:tcPr marL="80826" marR="80826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Allocation</a:t>
                      </a:r>
                    </a:p>
                  </a:txBody>
                  <a:tcPr marL="80826" marR="80826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359">
                <a:tc>
                  <a:txBody>
                    <a:bodyPr/>
                    <a:lstStyle/>
                    <a:p>
                      <a:r>
                        <a:rPr lang="en-US" dirty="0"/>
                        <a:t>Layered*</a:t>
                      </a:r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Broker*</a:t>
                      </a:r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Map-Reduce*</a:t>
                      </a:r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1448">
                <a:tc>
                  <a:txBody>
                    <a:bodyPr/>
                    <a:lstStyle/>
                    <a:p>
                      <a:r>
                        <a:rPr lang="en-US" dirty="0"/>
                        <a:t>Domain decomposition</a:t>
                      </a:r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Model-View-Controller*</a:t>
                      </a:r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Multi-tier functional mapping*</a:t>
                      </a:r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3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Pipe-and-Filter*</a:t>
                      </a:r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Platform</a:t>
                      </a:r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35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Client-Server*</a:t>
                      </a:r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Team work allocation</a:t>
                      </a:r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3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Peer-to-Peer*</a:t>
                      </a:r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35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Service-Oriented Architecture*</a:t>
                      </a:r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3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Microservices</a:t>
                      </a:r>
                      <a:r>
                        <a:rPr lang="en-US" dirty="0"/>
                        <a:t>*</a:t>
                      </a:r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33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Publish-Subscribe (Observer)*</a:t>
                      </a:r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33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Shared-Data*</a:t>
                      </a:r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33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Blackboard*</a:t>
                      </a:r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335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Event Driven*</a:t>
                      </a:r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80826" marR="80826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527915" y="5953294"/>
            <a:ext cx="1955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 Covered in this lecture</a:t>
            </a:r>
          </a:p>
        </p:txBody>
      </p:sp>
    </p:spTree>
    <p:extLst>
      <p:ext uri="{BB962C8B-B14F-4D97-AF65-F5344CB8AC3E}">
        <p14:creationId xmlns:p14="http://schemas.microsoft.com/office/powerpoint/2010/main" val="322633628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Event Driven Architecture – Specification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Elements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Event queue</a:t>
            </a:r>
            <a:r>
              <a:rPr lang="en-US" dirty="0">
                <a:solidFill>
                  <a:schemeClr val="tx1"/>
                </a:solidFill>
              </a:rPr>
              <a:t> — holds incoming events awaiting processing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Scheduler</a:t>
            </a:r>
            <a:r>
              <a:rPr lang="en-US" dirty="0">
                <a:solidFill>
                  <a:schemeClr val="tx1"/>
                </a:solidFill>
              </a:rPr>
              <a:t> — dispatches events from the queue to the appropriate handler based on scheduling policy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Event handlers</a:t>
            </a:r>
            <a:r>
              <a:rPr lang="en-US" dirty="0">
                <a:solidFill>
                  <a:schemeClr val="tx1"/>
                </a:solidFill>
              </a:rPr>
              <a:t> — process specific event types; may be deployed as independent processes and/or processors</a:t>
            </a:r>
          </a:p>
          <a:p>
            <a:r>
              <a:rPr lang="en-US" b="1" dirty="0">
                <a:solidFill>
                  <a:schemeClr val="tx1"/>
                </a:solidFill>
              </a:rPr>
              <a:t>Relations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Clients and event handlers are typically </a:t>
            </a:r>
            <a:r>
              <a:rPr lang="en-US" b="1" dirty="0">
                <a:solidFill>
                  <a:schemeClr val="tx1"/>
                </a:solidFill>
              </a:rPr>
              <a:t>distributed on a network</a:t>
            </a:r>
            <a:r>
              <a:rPr lang="en-US" dirty="0">
                <a:solidFill>
                  <a:schemeClr val="tx1"/>
                </a:solidFill>
              </a:rPr>
              <a:t> but need not be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Message communication </a:t>
            </a:r>
            <a:r>
              <a:rPr lang="en-US" b="1" dirty="0">
                <a:solidFill>
                  <a:schemeClr val="tx1"/>
                </a:solidFill>
              </a:rPr>
              <a:t>protocols and formats</a:t>
            </a:r>
            <a:r>
              <a:rPr lang="en-US" dirty="0">
                <a:solidFill>
                  <a:schemeClr val="tx1"/>
                </a:solidFill>
              </a:rPr>
              <a:t> should be consistent and standards-based</a:t>
            </a:r>
          </a:p>
          <a:p>
            <a:r>
              <a:rPr lang="en-US" b="1" dirty="0">
                <a:solidFill>
                  <a:schemeClr val="tx1"/>
                </a:solidFill>
              </a:rPr>
              <a:t>Constraints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No built-in transactional support — scheduling policy must direct each event to the correct handler type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Handlers must not share state; each processes events independently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81801" y="5867401"/>
            <a:ext cx="30752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Software Architecture Patterns, Mark Richards</a:t>
            </a:r>
          </a:p>
        </p:txBody>
      </p:sp>
    </p:spTree>
    <p:extLst>
      <p:ext uri="{BB962C8B-B14F-4D97-AF65-F5344CB8AC3E}">
        <p14:creationId xmlns:p14="http://schemas.microsoft.com/office/powerpoint/2010/main" val="422315313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Event Driven Architecture Example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1097280" y="5410201"/>
            <a:ext cx="4518921" cy="91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Mediator topology – </a:t>
            </a:r>
            <a:r>
              <a:rPr lang="en-US" sz="1800" b="1" dirty="0"/>
              <a:t>orchestrate</a:t>
            </a:r>
            <a:r>
              <a:rPr lang="en-US" sz="1800" dirty="0"/>
              <a:t> </a:t>
            </a:r>
            <a:r>
              <a:rPr lang="en-US" sz="1800" b="1" dirty="0"/>
              <a:t>multiple steps </a:t>
            </a:r>
            <a:r>
              <a:rPr lang="en-US" sz="1800" dirty="0"/>
              <a:t>to handle an event according to some application policy</a:t>
            </a:r>
          </a:p>
        </p:txBody>
      </p:sp>
      <p:sp>
        <p:nvSpPr>
          <p:cNvPr id="8" name="Content Placeholder 5"/>
          <p:cNvSpPr>
            <a:spLocks noGrp="1"/>
          </p:cNvSpPr>
          <p:nvPr>
            <p:ph sz="half" idx="4294967295"/>
          </p:nvPr>
        </p:nvSpPr>
        <p:spPr>
          <a:xfrm>
            <a:off x="6291611" y="5410201"/>
            <a:ext cx="4864069" cy="91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Broker topology – distribute messages in a </a:t>
            </a:r>
            <a:r>
              <a:rPr lang="en-US" sz="1800" b="1" dirty="0"/>
              <a:t>simple chained </a:t>
            </a:r>
            <a:r>
              <a:rPr lang="en-US" sz="1800" dirty="0"/>
              <a:t>message </a:t>
            </a:r>
            <a:r>
              <a:rPr lang="en-US" sz="1800" b="1" dirty="0"/>
              <a:t>flow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915990"/>
            <a:ext cx="4445947" cy="34147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1611" y="1915592"/>
            <a:ext cx="4864070" cy="32763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080415" y="6502832"/>
            <a:ext cx="30752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Software Architecture Patterns, Mark Richards</a:t>
            </a:r>
          </a:p>
        </p:txBody>
      </p:sp>
    </p:spTree>
    <p:extLst>
      <p:ext uri="{BB962C8B-B14F-4D97-AF65-F5344CB8AC3E}">
        <p14:creationId xmlns:p14="http://schemas.microsoft.com/office/powerpoint/2010/main" val="47280848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Publish-Subscribe</a:t>
            </a:r>
            <a:r>
              <a:rPr lang="en-US" baseline="0" dirty="0"/>
              <a:t> </a:t>
            </a:r>
            <a:r>
              <a:rPr lang="en-US" dirty="0"/>
              <a:t>Pattern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Context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There are a number of </a:t>
            </a:r>
            <a:r>
              <a:rPr lang="en-US" b="1" dirty="0">
                <a:solidFill>
                  <a:schemeClr val="tx1"/>
                </a:solidFill>
              </a:rPr>
              <a:t>independent producers and consumers</a:t>
            </a:r>
            <a:r>
              <a:rPr lang="en-US" dirty="0">
                <a:solidFill>
                  <a:schemeClr val="tx1"/>
                </a:solidFill>
              </a:rPr>
              <a:t> of data that must interact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The precise number and nature of producers and consumers are </a:t>
            </a:r>
            <a:r>
              <a:rPr lang="en-US" b="1" dirty="0">
                <a:solidFill>
                  <a:schemeClr val="tx1"/>
                </a:solidFill>
              </a:rPr>
              <a:t>not predetermined or fixed</a:t>
            </a:r>
            <a:r>
              <a:rPr lang="en-US" dirty="0">
                <a:solidFill>
                  <a:schemeClr val="tx1"/>
                </a:solidFill>
              </a:rPr>
              <a:t>, nor is the data they share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Primary QAs: </a:t>
            </a:r>
            <a:r>
              <a:rPr lang="en-US" b="1" dirty="0">
                <a:solidFill>
                  <a:schemeClr val="tx1"/>
                </a:solidFill>
              </a:rPr>
              <a:t>Modifiability, Interoperability</a:t>
            </a:r>
          </a:p>
          <a:p>
            <a:r>
              <a:rPr lang="en-US" b="1" dirty="0">
                <a:solidFill>
                  <a:schemeClr val="tx1"/>
                </a:solidFill>
              </a:rPr>
              <a:t>Problem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How can we create </a:t>
            </a:r>
            <a:r>
              <a:rPr lang="en-US" b="1" dirty="0">
                <a:solidFill>
                  <a:schemeClr val="tx1"/>
                </a:solidFill>
              </a:rPr>
              <a:t>integration mechanisms</a:t>
            </a:r>
            <a:r>
              <a:rPr lang="en-US" dirty="0">
                <a:solidFill>
                  <a:schemeClr val="tx1"/>
                </a:solidFill>
              </a:rPr>
              <a:t> that transmit messages among producers and consumers so they are </a:t>
            </a:r>
            <a:r>
              <a:rPr lang="en-US" b="1" dirty="0">
                <a:solidFill>
                  <a:schemeClr val="tx1"/>
                </a:solidFill>
              </a:rPr>
              <a:t>unaware of each other's identity</a:t>
            </a:r>
            <a:r>
              <a:rPr lang="en-US" dirty="0">
                <a:solidFill>
                  <a:schemeClr val="tx1"/>
                </a:solidFill>
              </a:rPr>
              <a:t>, or even existence?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874112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Publish-Subscribe Pattern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Solution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Components interact by </a:t>
            </a:r>
            <a:r>
              <a:rPr lang="en-US" b="1" dirty="0">
                <a:solidFill>
                  <a:schemeClr val="tx1"/>
                </a:solidFill>
              </a:rPr>
              <a:t>announcing events</a:t>
            </a:r>
            <a:r>
              <a:rPr lang="en-US" dirty="0">
                <a:solidFill>
                  <a:schemeClr val="tx1"/>
                </a:solidFill>
              </a:rPr>
              <a:t>; publishers publish one or more events to which other components may subscribe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The </a:t>
            </a:r>
            <a:r>
              <a:rPr lang="en-US" b="1" dirty="0">
                <a:solidFill>
                  <a:schemeClr val="tx1"/>
                </a:solidFill>
              </a:rPr>
              <a:t>event manager</a:t>
            </a:r>
            <a:r>
              <a:rPr lang="en-US" dirty="0">
                <a:solidFill>
                  <a:schemeClr val="tx1"/>
                </a:solidFill>
              </a:rPr>
              <a:t> invokes all registered subscribers when the event occurs; the connector delivers events to subscribing components</a:t>
            </a:r>
          </a:p>
          <a:p>
            <a:r>
              <a:rPr lang="en-US" b="1" dirty="0">
                <a:solidFill>
                  <a:schemeClr val="tx1"/>
                </a:solidFill>
              </a:rPr>
              <a:t>Benefits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Loose coupling</a:t>
            </a:r>
            <a:r>
              <a:rPr lang="en-US" dirty="0">
                <a:solidFill>
                  <a:schemeClr val="tx1"/>
                </a:solidFill>
              </a:rPr>
              <a:t> — publishers and subscribers have no knowledge of each other’s identity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Extensibility</a:t>
            </a:r>
            <a:r>
              <a:rPr lang="en-US" dirty="0">
                <a:solidFill>
                  <a:schemeClr val="tx1"/>
                </a:solidFill>
              </a:rPr>
              <a:t> — new subscribers can be added without modifying publishers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Broadcast</a:t>
            </a:r>
            <a:r>
              <a:rPr lang="en-US" dirty="0">
                <a:solidFill>
                  <a:schemeClr val="tx1"/>
                </a:solidFill>
              </a:rPr>
              <a:t> — a single published event reaches all registered subscribers automatically</a:t>
            </a:r>
          </a:p>
          <a:p>
            <a:r>
              <a:rPr lang="en-US" b="1" dirty="0">
                <a:solidFill>
                  <a:schemeClr val="tx1"/>
                </a:solidFill>
              </a:rPr>
              <a:t>Weaknesses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Typically </a:t>
            </a:r>
            <a:r>
              <a:rPr lang="en-US" b="1" dirty="0">
                <a:solidFill>
                  <a:schemeClr val="tx1"/>
                </a:solidFill>
              </a:rPr>
              <a:t>increases latency</a:t>
            </a:r>
            <a:r>
              <a:rPr lang="en-US" dirty="0">
                <a:solidFill>
                  <a:schemeClr val="tx1"/>
                </a:solidFill>
              </a:rPr>
              <a:t>; negative effect on scalability and predictability of message delivery time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No guarantee on </a:t>
            </a:r>
            <a:r>
              <a:rPr lang="en-US" b="1" dirty="0">
                <a:solidFill>
                  <a:schemeClr val="tx1"/>
                </a:solidFill>
              </a:rPr>
              <a:t>ordering of messages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Delivery of messages is </a:t>
            </a:r>
            <a:r>
              <a:rPr lang="en-US" b="1" dirty="0">
                <a:solidFill>
                  <a:schemeClr val="tx1"/>
                </a:solidFill>
              </a:rPr>
              <a:t>not guaranteed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25296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Publish-Subscribe – Specification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Elements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Any C&amp;C component with at least one </a:t>
            </a:r>
            <a:r>
              <a:rPr lang="en-US" b="1" dirty="0">
                <a:solidFill>
                  <a:schemeClr val="tx1"/>
                </a:solidFill>
              </a:rPr>
              <a:t>publish</a:t>
            </a:r>
            <a:r>
              <a:rPr lang="en-US" dirty="0">
                <a:solidFill>
                  <a:schemeClr val="tx1"/>
                </a:solidFill>
              </a:rPr>
              <a:t> or </a:t>
            </a:r>
            <a:r>
              <a:rPr lang="en-US" b="1" dirty="0">
                <a:solidFill>
                  <a:schemeClr val="tx1"/>
                </a:solidFill>
              </a:rPr>
              <a:t>subscribe</a:t>
            </a:r>
            <a:r>
              <a:rPr lang="en-US" dirty="0">
                <a:solidFill>
                  <a:schemeClr val="tx1"/>
                </a:solidFill>
              </a:rPr>
              <a:t> port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The </a:t>
            </a:r>
            <a:r>
              <a:rPr lang="en-US" b="1" dirty="0">
                <a:solidFill>
                  <a:schemeClr val="tx1"/>
                </a:solidFill>
              </a:rPr>
              <a:t>publish-subscribe connector</a:t>
            </a:r>
            <a:r>
              <a:rPr lang="en-US" dirty="0">
                <a:solidFill>
                  <a:schemeClr val="tx1"/>
                </a:solidFill>
              </a:rPr>
              <a:t>, with announce and listen roles for publishers and subscribers respectively</a:t>
            </a:r>
          </a:p>
          <a:p>
            <a:r>
              <a:rPr lang="en-US" b="1" dirty="0">
                <a:solidFill>
                  <a:schemeClr val="tx1"/>
                </a:solidFill>
              </a:rPr>
              <a:t>Relations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Attachment</a:t>
            </a:r>
            <a:r>
              <a:rPr lang="en-US" dirty="0">
                <a:solidFill>
                  <a:schemeClr val="tx1"/>
                </a:solidFill>
              </a:rPr>
              <a:t> — associates components with the publish-subscribe connector; prescribes which components announce events and which are registered to receive them</a:t>
            </a:r>
          </a:p>
          <a:p>
            <a:r>
              <a:rPr lang="en-US" b="1" dirty="0">
                <a:solidFill>
                  <a:schemeClr val="tx1"/>
                </a:solidFill>
              </a:rPr>
              <a:t>Constraints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All components are connected to an </a:t>
            </a:r>
            <a:r>
              <a:rPr lang="en-US" b="1" dirty="0">
                <a:solidFill>
                  <a:schemeClr val="tx1"/>
                </a:solidFill>
              </a:rPr>
              <a:t>event distributor</a:t>
            </a:r>
            <a:r>
              <a:rPr lang="en-US" dirty="0">
                <a:solidFill>
                  <a:schemeClr val="tx1"/>
                </a:solidFill>
              </a:rPr>
              <a:t> (bus connector or component)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Publish ports</a:t>
            </a:r>
            <a:r>
              <a:rPr lang="en-US" dirty="0">
                <a:solidFill>
                  <a:schemeClr val="tx1"/>
                </a:solidFill>
              </a:rPr>
              <a:t> attach to announce roles; </a:t>
            </a:r>
            <a:r>
              <a:rPr lang="en-US" b="1" dirty="0">
                <a:solidFill>
                  <a:schemeClr val="tx1"/>
                </a:solidFill>
              </a:rPr>
              <a:t>subscribe ports</a:t>
            </a:r>
            <a:r>
              <a:rPr lang="en-US" dirty="0">
                <a:solidFill>
                  <a:schemeClr val="tx1"/>
                </a:solidFill>
              </a:rPr>
              <a:t> attach to listen roles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94209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Publish-Subscribe Example</a:t>
            </a:r>
          </a:p>
        </p:txBody>
      </p:sp>
      <p:pic>
        <p:nvPicPr>
          <p:cNvPr id="2050" name="Picture 2" descr="Publish subscribe mod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151" y="1891119"/>
            <a:ext cx="8041698" cy="3967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43969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Publish-Subscribe Example</a:t>
            </a:r>
          </a:p>
        </p:txBody>
      </p:sp>
      <p:pic>
        <p:nvPicPr>
          <p:cNvPr id="3" name="Picture 2" descr="http://www.enterpriseintegrationpatterns.com/img/PublishSubscribeSoluti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6945" y="1913142"/>
            <a:ext cx="6498110" cy="4254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22107" y="6488095"/>
            <a:ext cx="74335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http://www.enterpriseintegrationpatterns.com/patterns/messaging/PublishSubscribeChannel.html</a:t>
            </a:r>
          </a:p>
        </p:txBody>
      </p:sp>
    </p:spTree>
    <p:extLst>
      <p:ext uri="{BB962C8B-B14F-4D97-AF65-F5344CB8AC3E}">
        <p14:creationId xmlns:p14="http://schemas.microsoft.com/office/powerpoint/2010/main" val="296368498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Map-Reduce Pattern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Context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Businesses have a pressing need to quickly </a:t>
            </a:r>
            <a:r>
              <a:rPr lang="en-US" b="1" dirty="0">
                <a:solidFill>
                  <a:schemeClr val="tx1"/>
                </a:solidFill>
              </a:rPr>
              <a:t>analyze enormous volumes of data</a:t>
            </a:r>
            <a:r>
              <a:rPr lang="en-US" dirty="0">
                <a:solidFill>
                  <a:schemeClr val="tx1"/>
                </a:solidFill>
              </a:rPr>
              <a:t> they generate or access, at </a:t>
            </a:r>
            <a:r>
              <a:rPr lang="en-US" b="1" dirty="0">
                <a:solidFill>
                  <a:schemeClr val="tx1"/>
                </a:solidFill>
              </a:rPr>
              <a:t>petabyte scale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Primary QAs: </a:t>
            </a:r>
            <a:r>
              <a:rPr lang="en-US" b="1" dirty="0">
                <a:solidFill>
                  <a:schemeClr val="tx1"/>
                </a:solidFill>
              </a:rPr>
              <a:t>Performance, Scalability</a:t>
            </a:r>
          </a:p>
          <a:p>
            <a:r>
              <a:rPr lang="en-US" b="1" dirty="0">
                <a:solidFill>
                  <a:schemeClr val="tx1"/>
                </a:solidFill>
              </a:rPr>
              <a:t>Problem</a:t>
            </a:r>
          </a:p>
          <a:p>
            <a:pPr lvl="1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pPr>
            <a:r>
              <a:rPr lang="en-US" dirty="0">
                <a:solidFill>
                  <a:schemeClr val="tx1"/>
                </a:solidFill>
              </a:rPr>
              <a:t>How can we efficiently perform a </a:t>
            </a:r>
            <a:r>
              <a:rPr lang="en-US" b="1" dirty="0">
                <a:solidFill>
                  <a:schemeClr val="tx1"/>
                </a:solidFill>
              </a:rPr>
              <a:t>distributed and parallel sort and analysis</a:t>
            </a:r>
            <a:r>
              <a:rPr lang="en-US" dirty="0">
                <a:solidFill>
                  <a:schemeClr val="tx1"/>
                </a:solidFill>
              </a:rPr>
              <a:t> of an ultra-large data set, with a simple means for the programmer to specify the analysis?</a:t>
            </a:r>
          </a:p>
          <a:p>
            <a:pPr lvl="2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pPr>
            <a:r>
              <a:rPr lang="en-US" sz="1600" dirty="0">
                <a:solidFill>
                  <a:schemeClr val="tx1"/>
                </a:solidFill>
              </a:rPr>
              <a:t>For many applications, sorting then analyzing grouped data is sufficient, but a single machine cannot scale to petabyte-scale sets</a:t>
            </a:r>
          </a:p>
        </p:txBody>
      </p:sp>
    </p:spTree>
    <p:extLst>
      <p:ext uri="{BB962C8B-B14F-4D97-AF65-F5344CB8AC3E}">
        <p14:creationId xmlns:p14="http://schemas.microsoft.com/office/powerpoint/2010/main" val="143285359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Map-Reduce Pattern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200" b="1" dirty="0">
                <a:solidFill>
                  <a:schemeClr val="tx1"/>
                </a:solidFill>
              </a:rPr>
              <a:t>Solution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Three parts: </a:t>
            </a:r>
            <a:r>
              <a:rPr lang="en-US" sz="1900" b="1" dirty="0">
                <a:solidFill>
                  <a:schemeClr val="tx1"/>
                </a:solidFill>
              </a:rPr>
              <a:t>specialized infrastructure</a:t>
            </a:r>
            <a:r>
              <a:rPr lang="en-US" sz="1900" dirty="0">
                <a:solidFill>
                  <a:schemeClr val="tx1"/>
                </a:solidFill>
              </a:rPr>
              <a:t>, a programmer-specified </a:t>
            </a:r>
            <a:r>
              <a:rPr lang="en-US" sz="1900" b="1" dirty="0">
                <a:solidFill>
                  <a:schemeClr val="tx1"/>
                </a:solidFill>
              </a:rPr>
              <a:t>map</a:t>
            </a:r>
            <a:r>
              <a:rPr lang="en-US" sz="1900" dirty="0">
                <a:solidFill>
                  <a:schemeClr val="tx1"/>
                </a:solidFill>
              </a:rPr>
              <a:t> function (filters/extracts data), and a programmer-specified </a:t>
            </a:r>
            <a:r>
              <a:rPr lang="en-US" sz="1900" b="1" dirty="0">
                <a:solidFill>
                  <a:schemeClr val="tx1"/>
                </a:solidFill>
              </a:rPr>
              <a:t>reduce</a:t>
            </a:r>
            <a:r>
              <a:rPr lang="en-US" sz="1900" dirty="0">
                <a:solidFill>
                  <a:schemeClr val="tx1"/>
                </a:solidFill>
              </a:rPr>
              <a:t> function (combines results)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Infrastructure handles parallel deployment, data sorting, and </a:t>
            </a:r>
            <a:r>
              <a:rPr lang="en-US" sz="1900" b="1" dirty="0">
                <a:solidFill>
                  <a:schemeClr val="tx1"/>
                </a:solidFill>
              </a:rPr>
              <a:t>failure recovery</a:t>
            </a:r>
          </a:p>
          <a:p>
            <a:r>
              <a:rPr lang="en-US" sz="2200" b="1" dirty="0">
                <a:solidFill>
                  <a:schemeClr val="tx1"/>
                </a:solidFill>
              </a:rPr>
              <a:t>Benefits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chemeClr val="tx1"/>
                </a:solidFill>
              </a:rPr>
              <a:t>Parallelism</a:t>
            </a:r>
            <a:r>
              <a:rPr lang="en-US" sz="1900" dirty="0">
                <a:solidFill>
                  <a:schemeClr val="tx1"/>
                </a:solidFill>
              </a:rPr>
              <a:t> — map instances run concurrently across many processors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chemeClr val="tx1"/>
                </a:solidFill>
              </a:rPr>
              <a:t>Scalability</a:t>
            </a:r>
            <a:r>
              <a:rPr lang="en-US" sz="1900" dirty="0">
                <a:solidFill>
                  <a:schemeClr val="tx1"/>
                </a:solidFill>
              </a:rPr>
              <a:t> — handles petabyte-scale data sets efficiently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chemeClr val="tx1"/>
                </a:solidFill>
              </a:rPr>
              <a:t>Fault tolerance</a:t>
            </a:r>
            <a:r>
              <a:rPr lang="en-US" sz="1900" dirty="0">
                <a:solidFill>
                  <a:schemeClr val="tx1"/>
                </a:solidFill>
              </a:rPr>
              <a:t> — infrastructure automatically detects and recovers from node failures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b="1" dirty="0">
                <a:solidFill>
                  <a:schemeClr val="tx1"/>
                </a:solidFill>
              </a:rPr>
              <a:t>Programmer simplicity</a:t>
            </a:r>
            <a:r>
              <a:rPr lang="en-US" sz="1900" dirty="0">
                <a:solidFill>
                  <a:schemeClr val="tx1"/>
                </a:solidFill>
              </a:rPr>
              <a:t> — developer specifies only map and reduce; infrastructure handles the rest</a:t>
            </a:r>
          </a:p>
          <a:p>
            <a:r>
              <a:rPr lang="en-US" sz="2200" b="1" dirty="0">
                <a:solidFill>
                  <a:schemeClr val="tx1"/>
                </a:solidFill>
              </a:rPr>
              <a:t>Weaknesses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Not justified for </a:t>
            </a:r>
            <a:r>
              <a:rPr lang="en-US" sz="1900" b="1" dirty="0">
                <a:solidFill>
                  <a:schemeClr val="tx1"/>
                </a:solidFill>
              </a:rPr>
              <a:t>small data sets</a:t>
            </a:r>
            <a:r>
              <a:rPr lang="en-US" sz="1900" dirty="0">
                <a:solidFill>
                  <a:schemeClr val="tx1"/>
                </a:solidFill>
              </a:rPr>
              <a:t> — overhead exceeds benefit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If data cannot be divided into </a:t>
            </a:r>
            <a:r>
              <a:rPr lang="en-US" sz="1900" b="1" dirty="0">
                <a:solidFill>
                  <a:schemeClr val="tx1"/>
                </a:solidFill>
              </a:rPr>
              <a:t>similar-sized subsets</a:t>
            </a:r>
            <a:r>
              <a:rPr lang="en-US" sz="1900" dirty="0">
                <a:solidFill>
                  <a:schemeClr val="tx1"/>
                </a:solidFill>
              </a:rPr>
              <a:t>, parallelism advantages are lost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Operations requiring </a:t>
            </a:r>
            <a:r>
              <a:rPr lang="en-US" sz="1900" b="1" dirty="0">
                <a:solidFill>
                  <a:schemeClr val="tx1"/>
                </a:solidFill>
              </a:rPr>
              <a:t>multiple reduces</a:t>
            </a:r>
            <a:r>
              <a:rPr lang="en-US" sz="1900" dirty="0">
                <a:solidFill>
                  <a:schemeClr val="tx1"/>
                </a:solidFill>
              </a:rPr>
              <a:t> are complex to orchestrate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5582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Map-Reduce – Specification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4"/>
            <a:ext cx="10058401" cy="4859866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Elements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Map</a:t>
            </a:r>
            <a:r>
              <a:rPr lang="en-US" dirty="0">
                <a:solidFill>
                  <a:schemeClr val="tx1"/>
                </a:solidFill>
              </a:rPr>
              <a:t> — a function with multiple instances deployed across processors; performs the extract and transformation portions of the analysis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Reduce</a:t>
            </a:r>
            <a:r>
              <a:rPr lang="en-US" dirty="0">
                <a:solidFill>
                  <a:schemeClr val="tx1"/>
                </a:solidFill>
              </a:rPr>
              <a:t> — may be deployed as single or multiple instances; performs the load portion (ETL)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Infrastructure</a:t>
            </a:r>
            <a:r>
              <a:rPr lang="en-US" dirty="0">
                <a:solidFill>
                  <a:schemeClr val="tx1"/>
                </a:solidFill>
              </a:rPr>
              <a:t> — deploys map and reduce instances, shepherds data between them, and detects/recovers from failure</a:t>
            </a:r>
          </a:p>
          <a:p>
            <a:r>
              <a:rPr lang="en-US" b="1" dirty="0">
                <a:solidFill>
                  <a:schemeClr val="tx1"/>
                </a:solidFill>
              </a:rPr>
              <a:t>Relations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Deploy-on</a:t>
            </a:r>
            <a:r>
              <a:rPr lang="en-US" dirty="0">
                <a:solidFill>
                  <a:schemeClr val="tx1"/>
                </a:solidFill>
              </a:rPr>
              <a:t> — relation between a map or reduce instance and the processor it runs 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Instantiate, monitor, and control</a:t>
            </a:r>
            <a:r>
              <a:rPr lang="en-US" dirty="0">
                <a:solidFill>
                  <a:schemeClr val="tx1"/>
                </a:solidFill>
              </a:rPr>
              <a:t> — relation between the infrastructure and the map and reduce instances</a:t>
            </a:r>
          </a:p>
          <a:p>
            <a:r>
              <a:rPr lang="en-US" b="1" dirty="0">
                <a:solidFill>
                  <a:schemeClr val="tx1"/>
                </a:solidFill>
              </a:rPr>
              <a:t>Constraints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The data to be analyzed must exist as a </a:t>
            </a:r>
            <a:r>
              <a:rPr lang="en-US" b="1" dirty="0">
                <a:solidFill>
                  <a:schemeClr val="tx1"/>
                </a:solidFill>
              </a:rPr>
              <a:t>set of files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Map functions are </a:t>
            </a:r>
            <a:r>
              <a:rPr lang="en-US" b="1" dirty="0">
                <a:solidFill>
                  <a:schemeClr val="tx1"/>
                </a:solidFill>
              </a:rPr>
              <a:t>stateless</a:t>
            </a:r>
            <a:r>
              <a:rPr lang="en-US" dirty="0">
                <a:solidFill>
                  <a:schemeClr val="tx1"/>
                </a:solidFill>
              </a:rPr>
              <a:t> and do not communicate with each other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The only inter-instance communication is </a:t>
            </a:r>
            <a:r>
              <a:rPr lang="en-US" b="1" dirty="0">
                <a:solidFill>
                  <a:schemeClr val="tx1"/>
                </a:solidFill>
              </a:rPr>
              <a:t>&lt;key, value&gt; pairs</a:t>
            </a:r>
            <a:r>
              <a:rPr lang="en-US" dirty="0">
                <a:solidFill>
                  <a:schemeClr val="tx1"/>
                </a:solidFill>
              </a:rPr>
              <a:t> emitted from map instances to reduce instances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847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DC06E-5A46-45D4-B0E1-72EF6E5B3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Module Patterns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BAB57D-D390-4CA5-9D68-4C2614AF21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decomposition of the system</a:t>
            </a:r>
          </a:p>
        </p:txBody>
      </p:sp>
    </p:spTree>
    <p:extLst>
      <p:ext uri="{BB962C8B-B14F-4D97-AF65-F5344CB8AC3E}">
        <p14:creationId xmlns:p14="http://schemas.microsoft.com/office/powerpoint/2010/main" val="364645813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Map-Reduce Example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541" y="1850202"/>
            <a:ext cx="7700918" cy="4365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82794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Another Map-Reduce View</a:t>
            </a:r>
          </a:p>
        </p:txBody>
      </p:sp>
      <p:pic>
        <p:nvPicPr>
          <p:cNvPr id="4" name="Shape 7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317771" y="1914766"/>
            <a:ext cx="7556457" cy="43982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4462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Layered</a:t>
            </a:r>
            <a:r>
              <a:rPr lang="en-US" baseline="0" dirty="0"/>
              <a:t> </a:t>
            </a:r>
            <a:r>
              <a:rPr lang="en-US" dirty="0"/>
              <a:t>Pattern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737361"/>
            <a:ext cx="10058399" cy="4534286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Context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Complex systems need to </a:t>
            </a:r>
            <a:r>
              <a:rPr lang="en-US" b="1" dirty="0">
                <a:solidFill>
                  <a:schemeClr val="tx1"/>
                </a:solidFill>
              </a:rPr>
              <a:t>develop</a:t>
            </a:r>
            <a:r>
              <a:rPr lang="en-US" dirty="0">
                <a:solidFill>
                  <a:schemeClr val="tx1"/>
                </a:solidFill>
              </a:rPr>
              <a:t> and </a:t>
            </a:r>
            <a:r>
              <a:rPr lang="en-US" b="1" dirty="0">
                <a:solidFill>
                  <a:schemeClr val="tx1"/>
                </a:solidFill>
              </a:rPr>
              <a:t>evolve</a:t>
            </a:r>
            <a:r>
              <a:rPr lang="en-US" dirty="0">
                <a:solidFill>
                  <a:schemeClr val="tx1"/>
                </a:solidFill>
              </a:rPr>
              <a:t> parts of the system </a:t>
            </a:r>
            <a:r>
              <a:rPr lang="en-US" b="1" dirty="0">
                <a:solidFill>
                  <a:schemeClr val="tx1"/>
                </a:solidFill>
              </a:rPr>
              <a:t>independently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Huge/multiple teams → connections grow non-linearly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Suboptimal technologies → different stack per feature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Dynamic environment → changing requirements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Developers need well-documented </a:t>
            </a:r>
            <a:r>
              <a:rPr lang="en-US" b="1" dirty="0">
                <a:solidFill>
                  <a:schemeClr val="tx1"/>
                </a:solidFill>
              </a:rPr>
              <a:t>separation of concerns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Reusable central services → dedicated infrastructure layer with stable interface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Primary QA: Modifiability</a:t>
            </a:r>
          </a:p>
          <a:p>
            <a:r>
              <a:rPr lang="en-US" b="1" dirty="0">
                <a:solidFill>
                  <a:schemeClr val="tx1"/>
                </a:solidFill>
              </a:rPr>
              <a:t>Problem</a:t>
            </a:r>
            <a:endParaRPr lang="en-US" dirty="0">
              <a:solidFill>
                <a:schemeClr val="tx1"/>
              </a:solidFill>
            </a:endParaRP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Segment software so modules can be </a:t>
            </a:r>
            <a:r>
              <a:rPr lang="en-US" sz="1800" b="1" dirty="0">
                <a:solidFill>
                  <a:schemeClr val="tx1"/>
                </a:solidFill>
              </a:rPr>
              <a:t>developed and evolved separately</a:t>
            </a:r>
            <a:r>
              <a:rPr lang="en-US" sz="1800" dirty="0">
                <a:solidFill>
                  <a:schemeClr val="tx1"/>
                </a:solidFill>
              </a:rPr>
              <a:t> with </a:t>
            </a:r>
            <a:r>
              <a:rPr lang="en-US" sz="1800" b="1" dirty="0">
                <a:solidFill>
                  <a:schemeClr val="tx1"/>
                </a:solidFill>
              </a:rPr>
              <a:t>little interaction</a:t>
            </a:r>
            <a:r>
              <a:rPr lang="en-US" sz="1800" dirty="0">
                <a:solidFill>
                  <a:schemeClr val="tx1"/>
                </a:solidFill>
              </a:rPr>
              <a:t>, supporting portability, modifiability, and reuse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Teams work independently → minimize interdependency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Technologies differ per component → impossible to unify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1"/>
                </a:solidFill>
              </a:rPr>
              <a:t>DB-specific code everywhere; business logic leaks into UI layer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5293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cture 1 Requirements and Architecture Life Cycle.pptx" id="{64B6B06E-DE09-4C01-8852-A2161AE26D2A}" vid="{26D9DB68-5C85-412F-844F-3FF00FBBE5D4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EBB2EA4-0A71-4925-B2B1-4A95A72E6B0C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018a5aa7-5c34-4e59-ae11-8b4b4a0796d1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27154</TotalTime>
  <Words>5455</Words>
  <Application>Microsoft Office PowerPoint</Application>
  <PresentationFormat>Widescreen</PresentationFormat>
  <Paragraphs>736</Paragraphs>
  <Slides>81</Slides>
  <Notes>4</Notes>
  <HiddenSlides>31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90" baseType="lpstr">
      <vt:lpstr>DengXian</vt:lpstr>
      <vt:lpstr>Arial</vt:lpstr>
      <vt:lpstr>Calibri</vt:lpstr>
      <vt:lpstr>Calibri Light</vt:lpstr>
      <vt:lpstr>Garamond</vt:lpstr>
      <vt:lpstr>Times New Roman</vt:lpstr>
      <vt:lpstr>Wingdings</vt:lpstr>
      <vt:lpstr>Retrospect</vt:lpstr>
      <vt:lpstr>Visio</vt:lpstr>
      <vt:lpstr>Chapter 13: Architecture Patterns</vt:lpstr>
      <vt:lpstr>Architectural Styles (Patterns)</vt:lpstr>
      <vt:lpstr>Patterns – a Review</vt:lpstr>
      <vt:lpstr>What is a Software Architectural Pattern?</vt:lpstr>
      <vt:lpstr>Software Architecture Patterns</vt:lpstr>
      <vt:lpstr>Describing a Pattern Solution</vt:lpstr>
      <vt:lpstr>A Pattern Catalog</vt:lpstr>
      <vt:lpstr>Module Patterns</vt:lpstr>
      <vt:lpstr>Layered Pattern</vt:lpstr>
      <vt:lpstr>Layered Pattern</vt:lpstr>
      <vt:lpstr>Layered Pattern – Specification</vt:lpstr>
      <vt:lpstr>UML Package Notation for Layer Diagrams</vt:lpstr>
      <vt:lpstr>Business IT Example</vt:lpstr>
      <vt:lpstr>Layered Architecture Example</vt:lpstr>
      <vt:lpstr>AUTOSAR Layered Architecture</vt:lpstr>
      <vt:lpstr>Component &amp; Connector Patterns</vt:lpstr>
      <vt:lpstr>Model-View-Controller Pattern</vt:lpstr>
      <vt:lpstr>Model-View-Controller Pattern</vt:lpstr>
      <vt:lpstr>Model-View-Controller – Specification</vt:lpstr>
      <vt:lpstr>Original MVC (hello, 1970s)</vt:lpstr>
      <vt:lpstr>Class Activity</vt:lpstr>
      <vt:lpstr>Client-Server Pattern</vt:lpstr>
      <vt:lpstr>Client-Server Pattern</vt:lpstr>
      <vt:lpstr>Client-Server – Specification</vt:lpstr>
      <vt:lpstr>Client-Server Example</vt:lpstr>
      <vt:lpstr>Peer-to-Peer Pattern</vt:lpstr>
      <vt:lpstr>Peer-to-Peer Pattern</vt:lpstr>
      <vt:lpstr>Peer-to-Peer – Specification</vt:lpstr>
      <vt:lpstr>Peer-to-Peer Governance</vt:lpstr>
      <vt:lpstr>Peer-to-Peer Pattern (Skype)</vt:lpstr>
      <vt:lpstr>Peer-to-Peer Example</vt:lpstr>
      <vt:lpstr>Service Oriented Architecture Pattern</vt:lpstr>
      <vt:lpstr>Service Oriented Architecture – Specification</vt:lpstr>
      <vt:lpstr>Service Oriented Architecture – Specification</vt:lpstr>
      <vt:lpstr>Service Oriented Architecture – Specification</vt:lpstr>
      <vt:lpstr>Service Oriented Architecture Example</vt:lpstr>
      <vt:lpstr>Shared-Data Pattern</vt:lpstr>
      <vt:lpstr>Shared-Data Pattern</vt:lpstr>
      <vt:lpstr>Shared Data – Specification</vt:lpstr>
      <vt:lpstr>Shared Data Example</vt:lpstr>
      <vt:lpstr>Shared Data Example Enterprise Access Management System</vt:lpstr>
      <vt:lpstr>Data Warehouse Example</vt:lpstr>
      <vt:lpstr>Blackboard Pattern</vt:lpstr>
      <vt:lpstr>Blackboard Pattern</vt:lpstr>
      <vt:lpstr>Blackboard Pattern – Specification</vt:lpstr>
      <vt:lpstr>Blackboard Example</vt:lpstr>
      <vt:lpstr>Allocation Patterns</vt:lpstr>
      <vt:lpstr>Multi-Tier Pattern</vt:lpstr>
      <vt:lpstr>Multi-Tier Pattern</vt:lpstr>
      <vt:lpstr>Multi-Tier – Specification</vt:lpstr>
      <vt:lpstr>Multi-Tier Example</vt:lpstr>
      <vt:lpstr>Broker Pattern</vt:lpstr>
      <vt:lpstr>Broker Pattern</vt:lpstr>
      <vt:lpstr>Broker Pattern – Specification</vt:lpstr>
      <vt:lpstr>Broker Example</vt:lpstr>
      <vt:lpstr>Broker Patterns in the Wild</vt:lpstr>
      <vt:lpstr>Pipe and Filter Pattern</vt:lpstr>
      <vt:lpstr>Pipe and Filter Pattern</vt:lpstr>
      <vt:lpstr>Pipe and Filter – Specification</vt:lpstr>
      <vt:lpstr>Pipe and Filter Example</vt:lpstr>
      <vt:lpstr>Pipe and Filter Example</vt:lpstr>
      <vt:lpstr>Pipeline Architecture Examples</vt:lpstr>
      <vt:lpstr>Microservices Architecture Pattern</vt:lpstr>
      <vt:lpstr>Microservices Architecture Pattern</vt:lpstr>
      <vt:lpstr>Microservices Architecture – Specification</vt:lpstr>
      <vt:lpstr>Microservices Architecture Pattern Example</vt:lpstr>
      <vt:lpstr>Microservices in the Wild</vt:lpstr>
      <vt:lpstr>Event Driven Architecture</vt:lpstr>
      <vt:lpstr>Event Driven Architecture</vt:lpstr>
      <vt:lpstr>Event Driven Architecture – Specification</vt:lpstr>
      <vt:lpstr>Event Driven Architecture Example</vt:lpstr>
      <vt:lpstr>Publish-Subscribe Pattern</vt:lpstr>
      <vt:lpstr>Publish-Subscribe Pattern</vt:lpstr>
      <vt:lpstr>Publish-Subscribe – Specification</vt:lpstr>
      <vt:lpstr>Publish-Subscribe Example</vt:lpstr>
      <vt:lpstr>Publish-Subscribe Example</vt:lpstr>
      <vt:lpstr>Map-Reduce Pattern</vt:lpstr>
      <vt:lpstr>Map-Reduce Pattern</vt:lpstr>
      <vt:lpstr>Map-Reduce – Specification</vt:lpstr>
      <vt:lpstr>Map-Reduce Example</vt:lpstr>
      <vt:lpstr>Another Map-Reduce View</vt:lpstr>
    </vt:vector>
  </TitlesOfParts>
  <Company>University of Alabama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Requirements and Architecture</dc:title>
  <dc:creator>hawker</dc:creator>
  <cp:lastModifiedBy>Christopher Wake</cp:lastModifiedBy>
  <cp:revision>494</cp:revision>
  <cp:lastPrinted>2018-07-29T00:54:52Z</cp:lastPrinted>
  <dcterms:created xsi:type="dcterms:W3CDTF">2008-08-31T22:21:19Z</dcterms:created>
  <dcterms:modified xsi:type="dcterms:W3CDTF">2026-07-09T19:36:32Z</dcterms:modified>
</cp:coreProperties>
</file>